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Lst>
  <p:notesMasterIdLst>
    <p:notesMasterId r:id="rId20"/>
  </p:notesMasterIdLst>
  <p:sldIdLst>
    <p:sldId id="256" r:id="rId2"/>
    <p:sldId id="260" r:id="rId3"/>
    <p:sldId id="258" r:id="rId4"/>
    <p:sldId id="259" r:id="rId5"/>
    <p:sldId id="257" r:id="rId6"/>
    <p:sldId id="273" r:id="rId7"/>
    <p:sldId id="275" r:id="rId8"/>
    <p:sldId id="277" r:id="rId9"/>
    <p:sldId id="267" r:id="rId10"/>
    <p:sldId id="279" r:id="rId11"/>
    <p:sldId id="265" r:id="rId12"/>
    <p:sldId id="261" r:id="rId13"/>
    <p:sldId id="262" r:id="rId14"/>
    <p:sldId id="263" r:id="rId15"/>
    <p:sldId id="264" r:id="rId16"/>
    <p:sldId id="266" r:id="rId17"/>
    <p:sldId id="268" r:id="rId18"/>
    <p:sldId id="27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1" autoAdjust="0"/>
    <p:restoredTop sz="94660"/>
  </p:normalViewPr>
  <p:slideViewPr>
    <p:cSldViewPr snapToGrid="0">
      <p:cViewPr>
        <p:scale>
          <a:sx n="69" d="100"/>
          <a:sy n="69" d="100"/>
        </p:scale>
        <p:origin x="192" y="1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15D7E-D837-7D44-8968-FF9E1FA79AA6}" type="datetimeFigureOut">
              <a:rPr lang="en-US" smtClean="0"/>
              <a:t>11/2/22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DA68A-34FF-3844-9BA0-7CA46DF894BA}" type="slidenum">
              <a:rPr lang="en-US" smtClean="0"/>
              <a:t>‹#›</a:t>
            </a:fld>
            <a:endParaRPr lang="en-US"/>
          </a:p>
        </p:txBody>
      </p:sp>
    </p:spTree>
    <p:extLst>
      <p:ext uri="{BB962C8B-B14F-4D97-AF65-F5344CB8AC3E}">
        <p14:creationId xmlns:p14="http://schemas.microsoft.com/office/powerpoint/2010/main" val="1753708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5F1CC-E335-4225-BBC1-35EFEA546660}" type="slidenum">
              <a:rPr lang="en-US" smtClean="0"/>
              <a:t>5</a:t>
            </a:fld>
            <a:endParaRPr lang="en-US"/>
          </a:p>
        </p:txBody>
      </p:sp>
    </p:spTree>
    <p:extLst>
      <p:ext uri="{BB962C8B-B14F-4D97-AF65-F5344CB8AC3E}">
        <p14:creationId xmlns:p14="http://schemas.microsoft.com/office/powerpoint/2010/main" val="418604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25F1CC-E335-4225-BBC1-35EFEA546660}" type="slidenum">
              <a:rPr lang="en-US" smtClean="0"/>
              <a:t>6</a:t>
            </a:fld>
            <a:endParaRPr lang="en-US"/>
          </a:p>
        </p:txBody>
      </p:sp>
    </p:spTree>
    <p:extLst>
      <p:ext uri="{BB962C8B-B14F-4D97-AF65-F5344CB8AC3E}">
        <p14:creationId xmlns:p14="http://schemas.microsoft.com/office/powerpoint/2010/main" val="4055453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25F1CC-E335-4225-BBC1-35EFEA546660}" type="slidenum">
              <a:rPr lang="en-US" smtClean="0"/>
              <a:t>7</a:t>
            </a:fld>
            <a:endParaRPr lang="en-US"/>
          </a:p>
        </p:txBody>
      </p:sp>
    </p:spTree>
    <p:extLst>
      <p:ext uri="{BB962C8B-B14F-4D97-AF65-F5344CB8AC3E}">
        <p14:creationId xmlns:p14="http://schemas.microsoft.com/office/powerpoint/2010/main" val="155303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25F1CC-E335-4225-BBC1-35EFEA546660}" type="slidenum">
              <a:rPr lang="en-US" smtClean="0"/>
              <a:t>8</a:t>
            </a:fld>
            <a:endParaRPr lang="en-US"/>
          </a:p>
        </p:txBody>
      </p:sp>
    </p:spTree>
    <p:extLst>
      <p:ext uri="{BB962C8B-B14F-4D97-AF65-F5344CB8AC3E}">
        <p14:creationId xmlns:p14="http://schemas.microsoft.com/office/powerpoint/2010/main" val="2246230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25F1CC-E335-4225-BBC1-35EFEA546660}" type="slidenum">
              <a:rPr lang="en-US" smtClean="0"/>
              <a:t>9</a:t>
            </a:fld>
            <a:endParaRPr lang="en-US"/>
          </a:p>
        </p:txBody>
      </p:sp>
    </p:spTree>
    <p:extLst>
      <p:ext uri="{BB962C8B-B14F-4D97-AF65-F5344CB8AC3E}">
        <p14:creationId xmlns:p14="http://schemas.microsoft.com/office/powerpoint/2010/main" val="1187927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25F1CC-E335-4225-BBC1-35EFEA546660}" type="slidenum">
              <a:rPr lang="en-US" smtClean="0"/>
              <a:t>10</a:t>
            </a:fld>
            <a:endParaRPr lang="en-US"/>
          </a:p>
        </p:txBody>
      </p:sp>
    </p:spTree>
    <p:extLst>
      <p:ext uri="{BB962C8B-B14F-4D97-AF65-F5344CB8AC3E}">
        <p14:creationId xmlns:p14="http://schemas.microsoft.com/office/powerpoint/2010/main" val="1934093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25F1CC-E335-4225-BBC1-35EFEA546660}" type="slidenum">
              <a:rPr lang="en-US" smtClean="0"/>
              <a:t>11</a:t>
            </a:fld>
            <a:endParaRPr lang="en-US"/>
          </a:p>
        </p:txBody>
      </p:sp>
    </p:spTree>
    <p:extLst>
      <p:ext uri="{BB962C8B-B14F-4D97-AF65-F5344CB8AC3E}">
        <p14:creationId xmlns:p14="http://schemas.microsoft.com/office/powerpoint/2010/main" val="195995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E5D1-13CC-8A4E-B539-8CE4C9715AEA}" type="slidenum">
              <a:rPr lang="en-US" smtClean="0"/>
              <a:t>16</a:t>
            </a:fld>
            <a:endParaRPr lang="en-US"/>
          </a:p>
        </p:txBody>
      </p:sp>
    </p:spTree>
    <p:extLst>
      <p:ext uri="{BB962C8B-B14F-4D97-AF65-F5344CB8AC3E}">
        <p14:creationId xmlns:p14="http://schemas.microsoft.com/office/powerpoint/2010/main" val="1604420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1716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2109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3626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330EA680-D336-4FF7-8B7A-9848BB0A1C32}"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50119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43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6CE7D5-CF57-46EF-B807-FDD0502418D4}" type="datetimeFigureOut">
              <a:rPr lang="en-US" smtClean="0"/>
              <a:t>11/2/22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9092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6CE7D5-CF57-46EF-B807-FDD0502418D4}" type="datetimeFigureOut">
              <a:rPr lang="en-US" smtClean="0"/>
              <a:t>11/2/22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10451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61708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846CE7D5-CF57-46EF-B807-FDD0502418D4}" type="datetimeFigureOut">
              <a:rPr lang="en-US" smtClean="0"/>
              <a:t>11/2/22</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627166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21868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402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39618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672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9747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46CE7D5-CF57-46EF-B807-FDD0502418D4}" type="datetimeFigureOut">
              <a:rPr lang="en-US" smtClean="0"/>
              <a:t>11/2/22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51675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268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63750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6000"/>
                <a:shade val="100000"/>
                <a:hueMod val="92000"/>
                <a:satMod val="200000"/>
                <a:lumMod val="62000"/>
                <a:lumOff val="38000"/>
              </a:schemeClr>
            </a:gs>
            <a:gs pos="80000">
              <a:schemeClr val="bg2">
                <a:shade val="100000"/>
                <a:hueMod val="100000"/>
                <a:satMod val="110000"/>
                <a:lumMod val="130000"/>
              </a:schemeClr>
            </a:gs>
            <a:gs pos="100000">
              <a:schemeClr val="bg2">
                <a:shade val="78000"/>
                <a:hueMod val="106000"/>
                <a:satMod val="120000"/>
                <a:lumMod val="79000"/>
              </a:schemeClr>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46CE7D5-CF57-46EF-B807-FDD0502418D4}" type="datetimeFigureOut">
              <a:rPr lang="en-US" smtClean="0"/>
              <a:t>11/2/22</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90799958"/>
      </p:ext>
    </p:extLst>
  </p:cSld>
  <p:clrMap bg1="dk1" tx1="lt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9.jpe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2.m4a"/><Relationship Id="rId1" Type="http://schemas.openxmlformats.org/officeDocument/2006/relationships/audio" Target="NULL"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3.m4a"/><Relationship Id="rId1" Type="http://schemas.openxmlformats.org/officeDocument/2006/relationships/audio" Target="NULL"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20.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5.m4a"/><Relationship Id="rId1" Type="http://schemas.openxmlformats.org/officeDocument/2006/relationships/audio" Target="NULL" TargetMode="Externa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4.xml"/><Relationship Id="rId7" Type="http://schemas.microsoft.com/office/2007/relationships/hdphoto" Target="../media/hdphoto1.wdp"/><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6.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4765"/>
            <a:ext cx="12198244" cy="2387600"/>
          </a:xfrm>
        </p:spPr>
        <p:txBody>
          <a:bodyPr>
            <a:normAutofit/>
          </a:bodyPr>
          <a:lstStyle/>
          <a:p>
            <a:pPr algn="ctr"/>
            <a:r>
              <a:rPr lang="en-US" sz="4600" b="1" cap="all" dirty="0">
                <a:solidFill>
                  <a:srgbClr val="002060"/>
                </a:solidFill>
                <a:effectLst>
                  <a:outerShdw blurRad="50800" dist="50800" dir="5400000" algn="ctr" rotWithShape="0">
                    <a:schemeClr val="tx1"/>
                  </a:outerShdw>
                </a:effectLst>
                <a:latin typeface="Optima" panose="02000503060000020004" pitchFamily="2" charset="0"/>
                <a:ea typeface="+mj-lt"/>
                <a:cs typeface="+mj-lt"/>
              </a:rPr>
              <a:t>STRATEGIC PLAN: </a:t>
            </a:r>
            <a:r>
              <a:rPr lang="en-US" sz="4600" b="1" cap="all" dirty="0" err="1">
                <a:solidFill>
                  <a:srgbClr val="002060"/>
                </a:solidFill>
                <a:effectLst>
                  <a:outerShdw blurRad="50800" dist="50800" dir="5400000" algn="ctr" rotWithShape="0">
                    <a:schemeClr val="tx1"/>
                  </a:outerShdw>
                </a:effectLst>
                <a:latin typeface="Optima" panose="02000503060000020004" pitchFamily="2" charset="0"/>
                <a:ea typeface="+mj-lt"/>
                <a:cs typeface="+mj-lt"/>
              </a:rPr>
              <a:t>HEALTh</a:t>
            </a:r>
            <a:r>
              <a:rPr lang="en-US" sz="4600" b="1" cap="all" dirty="0">
                <a:solidFill>
                  <a:srgbClr val="002060"/>
                </a:solidFill>
                <a:effectLst>
                  <a:outerShdw blurRad="50800" dist="50800" dir="5400000" algn="ctr" rotWithShape="0">
                    <a:schemeClr val="tx1"/>
                  </a:outerShdw>
                </a:effectLst>
                <a:latin typeface="Optima" panose="02000503060000020004" pitchFamily="2" charset="0"/>
                <a:ea typeface="+mj-lt"/>
                <a:cs typeface="+mj-lt"/>
              </a:rPr>
              <a:t> CITY </a:t>
            </a:r>
            <a:br>
              <a:rPr lang="en-US" sz="4600" b="1" cap="all" dirty="0">
                <a:solidFill>
                  <a:srgbClr val="002060"/>
                </a:solidFill>
                <a:effectLst>
                  <a:outerShdw blurRad="50800" dist="50800" dir="5400000" algn="ctr" rotWithShape="0">
                    <a:schemeClr val="tx1"/>
                  </a:outerShdw>
                </a:effectLst>
                <a:latin typeface="Optima" panose="02000503060000020004" pitchFamily="2" charset="0"/>
                <a:ea typeface="+mj-lt"/>
                <a:cs typeface="+mj-lt"/>
              </a:rPr>
            </a:br>
            <a:r>
              <a:rPr lang="en-US" sz="4600" b="1" cap="all" dirty="0">
                <a:solidFill>
                  <a:srgbClr val="002060"/>
                </a:solidFill>
                <a:effectLst>
                  <a:outerShdw blurRad="50800" dist="50800" dir="5400000" algn="ctr" rotWithShape="0">
                    <a:schemeClr val="tx1"/>
                  </a:outerShdw>
                </a:effectLst>
                <a:latin typeface="Optima" panose="02000503060000020004" pitchFamily="2" charset="0"/>
                <a:ea typeface="+mj-lt"/>
                <a:cs typeface="+mj-lt"/>
              </a:rPr>
              <a:t>CAYMAN ISLANDS</a:t>
            </a:r>
            <a:endParaRPr lang="en-US" sz="4600" b="1" dirty="0">
              <a:solidFill>
                <a:srgbClr val="002060"/>
              </a:solidFill>
              <a:effectLst>
                <a:outerShdw blurRad="50800" dist="50800" dir="5400000" algn="ctr" rotWithShape="0">
                  <a:schemeClr val="tx1"/>
                </a:outerShdw>
              </a:effectLst>
              <a:latin typeface="Optima" panose="02000503060000020004" pitchFamily="2" charset="0"/>
            </a:endParaRPr>
          </a:p>
        </p:txBody>
      </p:sp>
      <p:sp>
        <p:nvSpPr>
          <p:cNvPr id="3" name="Subtitle 2"/>
          <p:cNvSpPr>
            <a:spLocks noGrp="1"/>
          </p:cNvSpPr>
          <p:nvPr>
            <p:ph type="subTitle" idx="1"/>
          </p:nvPr>
        </p:nvSpPr>
        <p:spPr>
          <a:xfrm>
            <a:off x="1524000" y="3883402"/>
            <a:ext cx="9144000" cy="3139440"/>
          </a:xfrm>
        </p:spPr>
        <p:txBody>
          <a:bodyPr vert="horz" lIns="91440" tIns="45720" rIns="91440" bIns="45720" rtlCol="0" anchor="t">
            <a:normAutofit/>
          </a:bodyPr>
          <a:lstStyle/>
          <a:p>
            <a:endParaRPr lang="en-US" dirty="0">
              <a:ea typeface="+mn-lt"/>
              <a:cs typeface="+mn-lt"/>
            </a:endParaRPr>
          </a:p>
          <a:p>
            <a:endParaRPr lang="en-US" dirty="0">
              <a:ea typeface="+mn-lt"/>
              <a:cs typeface="+mn-lt"/>
            </a:endParaRPr>
          </a:p>
          <a:p>
            <a:endParaRPr lang="en-US" dirty="0">
              <a:ea typeface="+mn-lt"/>
              <a:cs typeface="+mn-lt"/>
            </a:endParaRPr>
          </a:p>
          <a:p>
            <a:pPr algn="ctr"/>
            <a:r>
              <a:rPr lang="en-US" sz="2800" b="1" dirty="0">
                <a:solidFill>
                  <a:schemeClr val="tx1"/>
                </a:solidFill>
                <a:effectLst>
                  <a:outerShdw blurRad="50800" dist="38100" dir="2700000" algn="tl" rotWithShape="0">
                    <a:prstClr val="black">
                      <a:alpha val="40000"/>
                    </a:prstClr>
                  </a:outerShdw>
                </a:effectLst>
                <a:latin typeface="Optima" panose="02000503060000020004" pitchFamily="2" charset="0"/>
                <a:ea typeface="+mn-lt"/>
                <a:cs typeface="+mn-lt"/>
              </a:rPr>
              <a:t>Murphy, Valente, Ward, Williams</a:t>
            </a:r>
          </a:p>
          <a:p>
            <a:pPr algn="ctr"/>
            <a:r>
              <a:rPr lang="en-US" sz="2800" b="1" dirty="0">
                <a:solidFill>
                  <a:schemeClr val="tx1"/>
                </a:solidFill>
                <a:effectLst>
                  <a:outerShdw blurRad="50800" dist="38100" dir="2700000" algn="tl" rotWithShape="0">
                    <a:prstClr val="black">
                      <a:alpha val="40000"/>
                    </a:prstClr>
                  </a:outerShdw>
                </a:effectLst>
                <a:latin typeface="Optima" panose="02000503060000020004" pitchFamily="2" charset="0"/>
                <a:cs typeface="Calibri" panose="020F0502020204030204"/>
              </a:rPr>
              <a:t>(Group Two)</a:t>
            </a:r>
          </a:p>
        </p:txBody>
      </p:sp>
      <p:pic>
        <p:nvPicPr>
          <p:cNvPr id="4" name="Audio Recording Nov 2, 2022 at 2:45:57 PM">
            <a:hlinkClick r:id="" action="ppaction://media"/>
            <a:extLst>
              <a:ext uri="{FF2B5EF4-FFF2-40B4-BE49-F238E27FC236}">
                <a16:creationId xmlns:a16="http://schemas.microsoft.com/office/drawing/2014/main" id="{81540E13-9E48-B12B-C355-643DBC2561F4}"/>
              </a:ext>
            </a:extLst>
          </p:cNvPr>
          <p:cNvPicPr>
            <a:picLocks noChangeAspect="1"/>
          </p:cNvPicPr>
          <p:nvPr>
            <a:audioFile r:link="rId1"/>
            <p:extLst>
              <p:ext uri="{DAA4B4D4-6D71-4841-9C94-3DE7FCFB9230}">
                <p14:media xmlns:p14="http://schemas.microsoft.com/office/powerpoint/2010/main" r:embed="rId2">
                  <p14:trim end="535.8808"/>
                </p14:media>
              </p:ext>
            </p:extLst>
          </p:nvPr>
        </p:nvPicPr>
        <p:blipFill>
          <a:blip r:embed="rId5">
            <a:alphaModFix amt="0"/>
          </a:blip>
          <a:stretch>
            <a:fillRect/>
          </a:stretch>
        </p:blipFill>
        <p:spPr>
          <a:xfrm>
            <a:off x="13252" y="5706165"/>
            <a:ext cx="812800" cy="812800"/>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slow" p14:dur="2000" advTm="8625"/>
    </mc:Choice>
    <mc:Fallback>
      <p:transition spd="slow" advTm="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3" objId="4"/>
        <p14:stopEvt time="8411"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990103"/>
            <a:ext cx="9613861" cy="1080938"/>
          </a:xfrm>
        </p:spPr>
        <p:txBody>
          <a:bodyPr>
            <a:normAutofit fontScale="90000"/>
          </a:bodyPr>
          <a:lstStyle/>
          <a:p>
            <a:r>
              <a:rPr lang="en-US" sz="4400" b="1" dirty="0"/>
              <a:t>Core Strategies: Focus On External Stakeholders</a:t>
            </a:r>
            <a:br>
              <a:rPr lang="en-US" dirty="0"/>
            </a:br>
            <a:endParaRPr lang="en-US" dirty="0"/>
          </a:p>
        </p:txBody>
      </p:sp>
      <p:sp>
        <p:nvSpPr>
          <p:cNvPr id="3" name="Content Placeholder 2"/>
          <p:cNvSpPr>
            <a:spLocks noGrp="1"/>
          </p:cNvSpPr>
          <p:nvPr>
            <p:ph idx="1"/>
          </p:nvPr>
        </p:nvSpPr>
        <p:spPr>
          <a:xfrm>
            <a:off x="680321" y="2286427"/>
            <a:ext cx="9905999" cy="4194413"/>
          </a:xfrm>
        </p:spPr>
        <p:txBody>
          <a:bodyPr vert="horz" lIns="91440" tIns="45720" rIns="91440" bIns="45720" rtlCol="0" anchor="t">
            <a:normAutofit/>
          </a:bodyPr>
          <a:lstStyle/>
          <a:p>
            <a:r>
              <a:rPr lang="en-US" dirty="0"/>
              <a:t>Focus on external stakeholders &amp; factors that drive medical tourism</a:t>
            </a:r>
          </a:p>
          <a:p>
            <a:r>
              <a:rPr lang="en-US" dirty="0"/>
              <a:t>Large US Employers frequently self-insure medical claims for efficiency and cost savings.</a:t>
            </a:r>
          </a:p>
          <a:p>
            <a:r>
              <a:rPr lang="en-US" dirty="0"/>
              <a:t>HCCI offers lower priced health care costs</a:t>
            </a:r>
          </a:p>
          <a:p>
            <a:r>
              <a:rPr lang="en-US" dirty="0"/>
              <a:t>HCCI offers bundled pricing</a:t>
            </a:r>
          </a:p>
          <a:p>
            <a:pPr lvl="1"/>
            <a:r>
              <a:rPr lang="en-US" dirty="0"/>
              <a:t>The employer will know the entire cost of the procedure and hospital stay</a:t>
            </a:r>
          </a:p>
          <a:p>
            <a:r>
              <a:rPr lang="en-US" dirty="0"/>
              <a:t>Attracting large employers provides a large patient base to support economies of scale</a:t>
            </a:r>
          </a:p>
          <a:p>
            <a:r>
              <a:rPr lang="en-US" dirty="0"/>
              <a:t>Risk: Potential perception: Low cost equals low quality</a:t>
            </a:r>
          </a:p>
          <a:p>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st="1165.2243"/>
                </p14:media>
              </p:ext>
            </p:extLst>
          </p:nvPr>
        </p:nvPicPr>
        <p:blipFill>
          <a:blip r:embed="rId5">
            <a:alphaModFix amt="0"/>
          </a:blip>
          <a:stretch>
            <a:fillRect/>
          </a:stretch>
        </p:blipFill>
        <p:spPr>
          <a:xfrm>
            <a:off x="139145" y="6176040"/>
            <a:ext cx="609600" cy="609600"/>
          </a:xfrm>
          <a:prstGeom prst="rect">
            <a:avLst/>
          </a:prstGeom>
        </p:spPr>
      </p:pic>
    </p:spTree>
    <p:extLst>
      <p:ext uri="{BB962C8B-B14F-4D97-AF65-F5344CB8AC3E}">
        <p14:creationId xmlns:p14="http://schemas.microsoft.com/office/powerpoint/2010/main" val="788927473"/>
      </p:ext>
    </p:extLst>
  </p:cSld>
  <p:clrMapOvr>
    <a:masterClrMapping/>
  </p:clrMapOvr>
  <mc:AlternateContent xmlns:mc="http://schemas.openxmlformats.org/markup-compatibility/2006">
    <mc:Choice xmlns:p14="http://schemas.microsoft.com/office/powerpoint/2010/main" Requires="p14">
      <p:transition spd="slow" p14:dur="2000" advTm="54638"/>
    </mc:Choice>
    <mc:Fallback>
      <p:transition spd="slow" advTm="54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5" objId="4"/>
        <p14:stopEvt time="54638"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Core strategies: Using Technology and innovation</a:t>
            </a:r>
            <a:br>
              <a:rPr lang="en-US" dirty="0"/>
            </a:br>
            <a:endParaRPr lang="en-US" dirty="0"/>
          </a:p>
        </p:txBody>
      </p:sp>
      <p:sp>
        <p:nvSpPr>
          <p:cNvPr id="3" name="Content Placeholder 2"/>
          <p:cNvSpPr>
            <a:spLocks noGrp="1"/>
          </p:cNvSpPr>
          <p:nvPr>
            <p:ph idx="1"/>
          </p:nvPr>
        </p:nvSpPr>
        <p:spPr>
          <a:xfrm>
            <a:off x="1143000" y="2286117"/>
            <a:ext cx="9905999" cy="4571883"/>
          </a:xfrm>
        </p:spPr>
        <p:txBody>
          <a:bodyPr>
            <a:normAutofit/>
          </a:bodyPr>
          <a:lstStyle/>
          <a:p>
            <a:r>
              <a:rPr lang="en-US" sz="2800" dirty="0"/>
              <a:t>Using Technology and innovation to expand access and care</a:t>
            </a:r>
          </a:p>
          <a:p>
            <a:r>
              <a:rPr lang="en-US" sz="2800" dirty="0"/>
              <a:t>EMR provides immediate access of patient records to referring providers</a:t>
            </a:r>
          </a:p>
          <a:p>
            <a:r>
              <a:rPr lang="en-US" sz="2800" dirty="0"/>
              <a:t>Advanced medical technology treats a wide range of clinical conditions</a:t>
            </a:r>
          </a:p>
          <a:p>
            <a:r>
              <a:rPr lang="en-US" sz="2800" dirty="0"/>
              <a:t>Personal concierge</a:t>
            </a:r>
          </a:p>
          <a:p>
            <a:endParaRPr lang="en-US" dirty="0"/>
          </a:p>
        </p:txBody>
      </p:sp>
      <p:pic>
        <p:nvPicPr>
          <p:cNvPr id="4" name="Picture 3" descr="Innovation and Research"/>
          <p:cNvPicPr/>
          <p:nvPr/>
        </p:nvPicPr>
        <p:blipFill>
          <a:blip r:embed="rId5">
            <a:extLst>
              <a:ext uri="{28A0092B-C50C-407E-A947-70E740481C1C}">
                <a14:useLocalDpi xmlns:a14="http://schemas.microsoft.com/office/drawing/2010/main" val="0"/>
              </a:ext>
            </a:extLst>
          </a:blip>
          <a:srcRect/>
          <a:stretch>
            <a:fillRect/>
          </a:stretch>
        </p:blipFill>
        <p:spPr bwMode="auto">
          <a:xfrm>
            <a:off x="4591508" y="5201374"/>
            <a:ext cx="2857500" cy="1464885"/>
          </a:xfrm>
          <a:prstGeom prst="rect">
            <a:avLst/>
          </a:prstGeom>
          <a:noFill/>
          <a:ln>
            <a:noFill/>
          </a:ln>
        </p:spPr>
      </p:pic>
      <p:pic>
        <p:nvPicPr>
          <p:cNvPr id="7" name="Picture 6" descr="What Is a Medical Technologist (and How Do I Become One)? | Coursera"/>
          <p:cNvPicPr/>
          <p:nvPr/>
        </p:nvPicPr>
        <p:blipFill>
          <a:blip r:embed="rId6">
            <a:extLst>
              <a:ext uri="{28A0092B-C50C-407E-A947-70E740481C1C}">
                <a14:useLocalDpi xmlns:a14="http://schemas.microsoft.com/office/drawing/2010/main" val="0"/>
              </a:ext>
            </a:extLst>
          </a:blip>
          <a:srcRect/>
          <a:stretch>
            <a:fillRect/>
          </a:stretch>
        </p:blipFill>
        <p:spPr bwMode="auto">
          <a:xfrm>
            <a:off x="1410158" y="5201375"/>
            <a:ext cx="3181350" cy="1438275"/>
          </a:xfrm>
          <a:prstGeom prst="rect">
            <a:avLst/>
          </a:prstGeom>
          <a:noFill/>
          <a:ln>
            <a:noFill/>
          </a:ln>
        </p:spPr>
      </p:pic>
      <p:pic>
        <p:nvPicPr>
          <p:cNvPr id="8" name="Picture 7" descr="C:\Users\MurphyL\AppData\Local\Microsoft\Windows\INetCache\Content.MSO\5BD853AF.tmp"/>
          <p:cNvPicPr/>
          <p:nvPr/>
        </p:nvPicPr>
        <p:blipFill>
          <a:blip r:embed="rId7">
            <a:extLst>
              <a:ext uri="{28A0092B-C50C-407E-A947-70E740481C1C}">
                <a14:useLocalDpi xmlns:a14="http://schemas.microsoft.com/office/drawing/2010/main" val="0"/>
              </a:ext>
            </a:extLst>
          </a:blip>
          <a:srcRect/>
          <a:stretch>
            <a:fillRect/>
          </a:stretch>
        </p:blipFill>
        <p:spPr bwMode="auto">
          <a:xfrm>
            <a:off x="7449008" y="5201373"/>
            <a:ext cx="3028950" cy="1447163"/>
          </a:xfrm>
          <a:prstGeom prst="rect">
            <a:avLst/>
          </a:prstGeom>
          <a:noFill/>
          <a:ln>
            <a:noFill/>
          </a:ln>
        </p:spPr>
      </p:pic>
      <p:pic>
        <p:nvPicPr>
          <p:cNvPr id="5" name="Recorded Sound">
            <a:hlinkClick r:id="" action="ppaction://media"/>
          </p:cNvPr>
          <p:cNvPicPr>
            <a:picLocks noChangeAspect="1"/>
          </p:cNvPicPr>
          <p:nvPr>
            <a:audioFile r:link="rId1"/>
            <p:extLst>
              <p:ext uri="{DAA4B4D4-6D71-4841-9C94-3DE7FCFB9230}">
                <p14:media xmlns:p14="http://schemas.microsoft.com/office/powerpoint/2010/main" r:embed="rId2">
                  <p14:trim st="1739.5968"/>
                </p14:media>
              </p:ext>
            </p:extLst>
          </p:nvPr>
        </p:nvPicPr>
        <p:blipFill>
          <a:blip r:embed="rId8">
            <a:alphaModFix amt="0"/>
          </a:blip>
          <a:stretch>
            <a:fillRect/>
          </a:stretch>
        </p:blipFill>
        <p:spPr>
          <a:xfrm>
            <a:off x="95021" y="6248400"/>
            <a:ext cx="609600" cy="609600"/>
          </a:xfrm>
          <a:prstGeom prst="rect">
            <a:avLst/>
          </a:prstGeom>
        </p:spPr>
      </p:pic>
    </p:spTree>
    <p:extLst>
      <p:ext uri="{BB962C8B-B14F-4D97-AF65-F5344CB8AC3E}">
        <p14:creationId xmlns:p14="http://schemas.microsoft.com/office/powerpoint/2010/main" val="2638198364"/>
      </p:ext>
    </p:extLst>
  </p:cSld>
  <p:clrMapOvr>
    <a:masterClrMapping/>
  </p:clrMapOvr>
  <mc:AlternateContent xmlns:mc="http://schemas.openxmlformats.org/markup-compatibility/2006">
    <mc:Choice xmlns:p14="http://schemas.microsoft.com/office/powerpoint/2010/main" Requires="p14">
      <p:transition spd="slow" p14:dur="2000" advTm="54444"/>
    </mc:Choice>
    <mc:Fallback>
      <p:transition spd="slow" advTm="54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4" objId="5"/>
        <p14:stopEvt time="54444"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Recording Nov 2, 2022 at 9:49:27 AM">
            <a:hlinkClick r:id="" action="ppaction://media"/>
            <a:hlinkHover r:id="" action="ppaction://ole?verb=0"/>
            <a:extLst>
              <a:ext uri="{FF2B5EF4-FFF2-40B4-BE49-F238E27FC236}">
                <a16:creationId xmlns:a16="http://schemas.microsoft.com/office/drawing/2014/main" id="{A99BF3A5-391F-09F9-E11A-8C8213C5E7EE}"/>
              </a:ext>
            </a:extLst>
          </p:cNvPr>
          <p:cNvPicPr>
            <a:picLocks noChangeAspect="1"/>
          </p:cNvPicPr>
          <p:nvPr>
            <a:audioFile r:link="rId1"/>
            <p:extLst>
              <p:ext uri="{DAA4B4D4-6D71-4841-9C94-3DE7FCFB9230}">
                <p14:media xmlns:p14="http://schemas.microsoft.com/office/powerpoint/2010/main" r:embed="rId2">
                  <p14:trim st="953.4814" end="724.4145"/>
                </p14:media>
              </p:ext>
            </p:extLst>
          </p:nvPr>
        </p:nvPicPr>
        <p:blipFill>
          <a:blip r:embed="rId4">
            <a:alphaModFix amt="0"/>
          </a:blip>
          <a:stretch>
            <a:fillRect/>
          </a:stretch>
        </p:blipFill>
        <p:spPr>
          <a:xfrm flipH="1">
            <a:off x="222250" y="6426344"/>
            <a:ext cx="277956" cy="277956"/>
          </a:xfrm>
          <a:prstGeom prst="rect">
            <a:avLst/>
          </a:prstGeom>
        </p:spPr>
      </p:pic>
      <p:sp>
        <p:nvSpPr>
          <p:cNvPr id="5" name="Title 4">
            <a:extLst>
              <a:ext uri="{FF2B5EF4-FFF2-40B4-BE49-F238E27FC236}">
                <a16:creationId xmlns:a16="http://schemas.microsoft.com/office/drawing/2014/main" id="{CCF8617C-7489-982D-3B0B-6A9C7012266E}"/>
              </a:ext>
            </a:extLst>
          </p:cNvPr>
          <p:cNvSpPr>
            <a:spLocks noGrp="1"/>
          </p:cNvSpPr>
          <p:nvPr>
            <p:ph type="title"/>
          </p:nvPr>
        </p:nvSpPr>
        <p:spPr>
          <a:xfrm>
            <a:off x="222250" y="1794813"/>
            <a:ext cx="10515600" cy="2852737"/>
          </a:xfrm>
        </p:spPr>
        <p:txBody>
          <a:bodyPr>
            <a:normAutofit/>
          </a:bodyPr>
          <a:lstStyle/>
          <a:p>
            <a:pPr algn="ctr"/>
            <a:r>
              <a:rPr lang="en-US" sz="4000" b="1" dirty="0"/>
              <a:t>Goals and Objectives</a:t>
            </a:r>
          </a:p>
        </p:txBody>
      </p:sp>
      <p:sp>
        <p:nvSpPr>
          <p:cNvPr id="6" name="Text Placeholder 5">
            <a:extLst>
              <a:ext uri="{FF2B5EF4-FFF2-40B4-BE49-F238E27FC236}">
                <a16:creationId xmlns:a16="http://schemas.microsoft.com/office/drawing/2014/main" id="{1B469A68-0864-2969-03EB-38D12C3B8A93}"/>
              </a:ext>
            </a:extLst>
          </p:cNvPr>
          <p:cNvSpPr>
            <a:spLocks noGrp="1"/>
          </p:cNvSpPr>
          <p:nvPr>
            <p:ph type="body" idx="1"/>
          </p:nvPr>
        </p:nvSpPr>
        <p:spPr>
          <a:xfrm>
            <a:off x="222250" y="3573607"/>
            <a:ext cx="10515600" cy="1500187"/>
          </a:xfrm>
        </p:spPr>
        <p:txBody>
          <a:bodyPr/>
          <a:lstStyle/>
          <a:p>
            <a:pPr algn="ctr"/>
            <a:r>
              <a:rPr lang="en-US" dirty="0"/>
              <a:t>(Three to Five Years)</a:t>
            </a:r>
          </a:p>
        </p:txBody>
      </p:sp>
    </p:spTree>
    <p:extLst>
      <p:ext uri="{BB962C8B-B14F-4D97-AF65-F5344CB8AC3E}">
        <p14:creationId xmlns:p14="http://schemas.microsoft.com/office/powerpoint/2010/main" val="3094835534"/>
      </p:ext>
    </p:extLst>
  </p:cSld>
  <p:clrMapOvr>
    <a:masterClrMapping/>
  </p:clrMapOvr>
  <mc:AlternateContent xmlns:mc="http://schemas.openxmlformats.org/markup-compatibility/2006">
    <mc:Choice xmlns:p14="http://schemas.microsoft.com/office/powerpoint/2010/main" Requires="p14">
      <p:transition spd="slow" p14:dur="2000" advTm="13602"/>
    </mc:Choice>
    <mc:Fallback>
      <p:transition spd="slow" advTm="13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2" objId="7"/>
        <p14:stopEvt time="13602" objId="7"/>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E50D9F-2823-1028-E98B-813ADE8CEB9C}"/>
              </a:ext>
            </a:extLst>
          </p:cNvPr>
          <p:cNvSpPr>
            <a:spLocks noGrp="1"/>
          </p:cNvSpPr>
          <p:nvPr>
            <p:ph type="title"/>
          </p:nvPr>
        </p:nvSpPr>
        <p:spPr>
          <a:xfrm>
            <a:off x="985121" y="744686"/>
            <a:ext cx="9613861" cy="1080938"/>
          </a:xfrm>
        </p:spPr>
        <p:txBody>
          <a:bodyPr>
            <a:noAutofit/>
          </a:bodyPr>
          <a:lstStyle/>
          <a:p>
            <a:br>
              <a:rPr lang="en-US" b="1" dirty="0"/>
            </a:br>
            <a:r>
              <a:rPr lang="en-US" sz="4000" b="1" dirty="0"/>
              <a:t>Goals and Objectives </a:t>
            </a:r>
            <a:br>
              <a:rPr lang="en-US" b="1" dirty="0"/>
            </a:br>
            <a:endParaRPr lang="en-US" b="1" dirty="0"/>
          </a:p>
        </p:txBody>
      </p:sp>
      <p:sp>
        <p:nvSpPr>
          <p:cNvPr id="5" name="Content Placeholder 4">
            <a:extLst>
              <a:ext uri="{FF2B5EF4-FFF2-40B4-BE49-F238E27FC236}">
                <a16:creationId xmlns:a16="http://schemas.microsoft.com/office/drawing/2014/main" id="{1FB304ED-0738-44C0-67F9-F6EEAD0F0A96}"/>
              </a:ext>
            </a:extLst>
          </p:cNvPr>
          <p:cNvSpPr>
            <a:spLocks noGrp="1"/>
          </p:cNvSpPr>
          <p:nvPr>
            <p:ph sz="half" idx="1"/>
          </p:nvPr>
        </p:nvSpPr>
        <p:spPr>
          <a:xfrm>
            <a:off x="838200" y="1825624"/>
            <a:ext cx="5181600" cy="5032375"/>
          </a:xfrm>
        </p:spPr>
        <p:txBody>
          <a:bodyPr>
            <a:normAutofit/>
          </a:bodyPr>
          <a:lstStyle/>
          <a:p>
            <a:endParaRPr lang="en-US" b="1" dirty="0"/>
          </a:p>
          <a:p>
            <a:r>
              <a:rPr lang="en-US" sz="2800" b="1" dirty="0"/>
              <a:t>Goal One: </a:t>
            </a:r>
            <a:r>
              <a:rPr lang="en-US" sz="2800" i="1" dirty="0"/>
              <a:t>Improve the health of the Cayman Islands, Our Community</a:t>
            </a:r>
          </a:p>
          <a:p>
            <a:endParaRPr lang="en-US" i="1" dirty="0"/>
          </a:p>
          <a:p>
            <a:pPr lvl="1"/>
            <a:r>
              <a:rPr lang="en-US" sz="2400" dirty="0"/>
              <a:t>Eliminate health disparities </a:t>
            </a:r>
          </a:p>
          <a:p>
            <a:pPr lvl="1"/>
            <a:endParaRPr lang="en-US" sz="2400" dirty="0"/>
          </a:p>
          <a:p>
            <a:pPr lvl="1"/>
            <a:r>
              <a:rPr lang="en-US" sz="2400" dirty="0"/>
              <a:t>Educational programs to address health equity in the community</a:t>
            </a:r>
          </a:p>
          <a:p>
            <a:pPr lvl="1"/>
            <a:endParaRPr lang="en-US" sz="2400" dirty="0"/>
          </a:p>
          <a:p>
            <a:pPr lvl="1"/>
            <a:r>
              <a:rPr lang="en-US" sz="2400" dirty="0"/>
              <a:t>Develop educational programs for providers</a:t>
            </a:r>
          </a:p>
          <a:p>
            <a:pPr lvl="1"/>
            <a:endParaRPr lang="en-US" dirty="0"/>
          </a:p>
          <a:p>
            <a:pPr lvl="1"/>
            <a:endParaRPr lang="en-US" dirty="0"/>
          </a:p>
          <a:p>
            <a:pPr lvl="1"/>
            <a:endParaRPr lang="en-US" dirty="0"/>
          </a:p>
        </p:txBody>
      </p:sp>
      <p:sp>
        <p:nvSpPr>
          <p:cNvPr id="6" name="Content Placeholder 5">
            <a:extLst>
              <a:ext uri="{FF2B5EF4-FFF2-40B4-BE49-F238E27FC236}">
                <a16:creationId xmlns:a16="http://schemas.microsoft.com/office/drawing/2014/main" id="{FA0CB283-16A3-0980-5C71-C5518219764E}"/>
              </a:ext>
            </a:extLst>
          </p:cNvPr>
          <p:cNvSpPr>
            <a:spLocks noGrp="1"/>
          </p:cNvSpPr>
          <p:nvPr>
            <p:ph sz="half" idx="2"/>
          </p:nvPr>
        </p:nvSpPr>
        <p:spPr>
          <a:xfrm>
            <a:off x="6172200" y="1825625"/>
            <a:ext cx="5181600" cy="5032374"/>
          </a:xfrm>
        </p:spPr>
        <p:txBody>
          <a:bodyPr>
            <a:normAutofit/>
          </a:bodyPr>
          <a:lstStyle/>
          <a:p>
            <a:endParaRPr lang="en-US" b="1" dirty="0"/>
          </a:p>
          <a:p>
            <a:r>
              <a:rPr lang="en-US" sz="2800" b="1" dirty="0"/>
              <a:t>Goal Two: </a:t>
            </a:r>
            <a:r>
              <a:rPr lang="en-US" sz="2800" i="1" dirty="0"/>
              <a:t>Satisfactory staffing of Health City Cayman Islands</a:t>
            </a:r>
          </a:p>
          <a:p>
            <a:pPr marL="457200" lvl="1" indent="0">
              <a:buNone/>
            </a:pPr>
            <a:endParaRPr lang="en-US" i="1" dirty="0"/>
          </a:p>
          <a:p>
            <a:pPr lvl="1"/>
            <a:r>
              <a:rPr lang="en-US" sz="2400" dirty="0"/>
              <a:t>Local Job Fairs</a:t>
            </a:r>
          </a:p>
          <a:p>
            <a:pPr lvl="1"/>
            <a:endParaRPr lang="en-US" sz="2400" dirty="0"/>
          </a:p>
          <a:p>
            <a:pPr lvl="1"/>
            <a:r>
              <a:rPr lang="en-US" sz="2400" dirty="0"/>
              <a:t>Strengthen recruiting efforts and partnerships</a:t>
            </a:r>
          </a:p>
          <a:p>
            <a:pPr lvl="1"/>
            <a:endParaRPr lang="en-US" sz="2400" dirty="0"/>
          </a:p>
          <a:p>
            <a:pPr lvl="1"/>
            <a:r>
              <a:rPr lang="en-US" sz="2400" dirty="0"/>
              <a:t>Development of a tuition reimbursement program</a:t>
            </a:r>
          </a:p>
          <a:p>
            <a:pPr marL="0" indent="0">
              <a:buNone/>
            </a:pPr>
            <a:endParaRPr lang="en-US" dirty="0"/>
          </a:p>
        </p:txBody>
      </p:sp>
      <p:pic>
        <p:nvPicPr>
          <p:cNvPr id="7" name="Audio Recording Nov 2, 2022 at 10:06:48 AM">
            <a:hlinkClick r:id="" action="ppaction://media"/>
            <a:extLst>
              <a:ext uri="{FF2B5EF4-FFF2-40B4-BE49-F238E27FC236}">
                <a16:creationId xmlns:a16="http://schemas.microsoft.com/office/drawing/2014/main" id="{585DCE6E-3DF1-2C26-FB17-28698F588FB9}"/>
              </a:ext>
            </a:extLst>
          </p:cNvPr>
          <p:cNvPicPr>
            <a:picLocks noChangeAspect="1"/>
          </p:cNvPicPr>
          <p:nvPr>
            <a:audioFile r:link="rId1"/>
            <p:extLst>
              <p:ext uri="{DAA4B4D4-6D71-4841-9C94-3DE7FCFB9230}">
                <p14:media xmlns:p14="http://schemas.microsoft.com/office/powerpoint/2010/main" r:embed="rId2">
                  <p14:trim st="389.5266"/>
                </p14:media>
              </p:ext>
            </p:extLst>
          </p:nvPr>
        </p:nvPicPr>
        <p:blipFill>
          <a:blip r:embed="rId4">
            <a:alphaModFix amt="0"/>
          </a:blip>
          <a:stretch>
            <a:fillRect/>
          </a:stretch>
        </p:blipFill>
        <p:spPr>
          <a:xfrm>
            <a:off x="48437" y="6308059"/>
            <a:ext cx="334335" cy="334335"/>
          </a:xfrm>
          <a:prstGeom prst="rect">
            <a:avLst/>
          </a:prstGeom>
        </p:spPr>
      </p:pic>
    </p:spTree>
    <p:extLst>
      <p:ext uri="{BB962C8B-B14F-4D97-AF65-F5344CB8AC3E}">
        <p14:creationId xmlns:p14="http://schemas.microsoft.com/office/powerpoint/2010/main" val="4256298510"/>
      </p:ext>
    </p:extLst>
  </p:cSld>
  <p:clrMapOvr>
    <a:masterClrMapping/>
  </p:clrMapOvr>
  <mc:AlternateContent xmlns:mc="http://schemas.openxmlformats.org/markup-compatibility/2006">
    <mc:Choice xmlns:p14="http://schemas.microsoft.com/office/powerpoint/2010/main" Requires="p14">
      <p:transition spd="slow" p14:dur="2000" advTm="70499"/>
    </mc:Choice>
    <mc:Fallback>
      <p:transition spd="slow" advTm="70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1" objId="7"/>
        <p14:stopEvt time="70499"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8E24-801C-67CC-8FF1-3D8B85A2BFD6}"/>
              </a:ext>
            </a:extLst>
          </p:cNvPr>
          <p:cNvSpPr>
            <a:spLocks noGrp="1"/>
          </p:cNvSpPr>
          <p:nvPr>
            <p:ph type="title"/>
          </p:nvPr>
        </p:nvSpPr>
        <p:spPr/>
        <p:txBody>
          <a:bodyPr>
            <a:normAutofit/>
          </a:bodyPr>
          <a:lstStyle/>
          <a:p>
            <a:r>
              <a:rPr lang="en-US" sz="4000" b="1" dirty="0"/>
              <a:t>Goals and Objectives (Cont.)</a:t>
            </a:r>
          </a:p>
        </p:txBody>
      </p:sp>
      <p:sp>
        <p:nvSpPr>
          <p:cNvPr id="3" name="Content Placeholder 2">
            <a:extLst>
              <a:ext uri="{FF2B5EF4-FFF2-40B4-BE49-F238E27FC236}">
                <a16:creationId xmlns:a16="http://schemas.microsoft.com/office/drawing/2014/main" id="{48CDC414-68CE-3DA2-BD24-0274BEDA5BE2}"/>
              </a:ext>
            </a:extLst>
          </p:cNvPr>
          <p:cNvSpPr>
            <a:spLocks noGrp="1"/>
          </p:cNvSpPr>
          <p:nvPr>
            <p:ph sz="half" idx="1"/>
          </p:nvPr>
        </p:nvSpPr>
        <p:spPr>
          <a:xfrm>
            <a:off x="680320" y="2336872"/>
            <a:ext cx="4698358" cy="4521127"/>
          </a:xfrm>
        </p:spPr>
        <p:txBody>
          <a:bodyPr>
            <a:normAutofit lnSpcReduction="10000"/>
          </a:bodyPr>
          <a:lstStyle/>
          <a:p>
            <a:r>
              <a:rPr lang="en-US" sz="2800" b="1" dirty="0"/>
              <a:t>Goal Three: </a:t>
            </a:r>
            <a:r>
              <a:rPr lang="en-US" sz="2800" i="1" dirty="0"/>
              <a:t>Ensure HCCI is offering the most needed, as well as desired services</a:t>
            </a:r>
          </a:p>
          <a:p>
            <a:pPr marL="0" indent="0">
              <a:buNone/>
            </a:pPr>
            <a:endParaRPr lang="en-US" i="1" dirty="0"/>
          </a:p>
          <a:p>
            <a:pPr lvl="1"/>
            <a:r>
              <a:rPr lang="en-US" sz="2400" dirty="0"/>
              <a:t>Identify the current needs of the local community and medical tourists </a:t>
            </a:r>
          </a:p>
          <a:p>
            <a:pPr lvl="1"/>
            <a:endParaRPr lang="en-US" sz="2400" dirty="0"/>
          </a:p>
          <a:p>
            <a:pPr lvl="1"/>
            <a:r>
              <a:rPr lang="en-US" sz="2400" dirty="0"/>
              <a:t>Continuous evaluation of local and tourist markets </a:t>
            </a:r>
          </a:p>
        </p:txBody>
      </p:sp>
      <p:sp>
        <p:nvSpPr>
          <p:cNvPr id="4" name="Content Placeholder 3">
            <a:extLst>
              <a:ext uri="{FF2B5EF4-FFF2-40B4-BE49-F238E27FC236}">
                <a16:creationId xmlns:a16="http://schemas.microsoft.com/office/drawing/2014/main" id="{82FC2D3E-BBF4-9CD6-3FB9-80957A1E7676}"/>
              </a:ext>
            </a:extLst>
          </p:cNvPr>
          <p:cNvSpPr>
            <a:spLocks noGrp="1"/>
          </p:cNvSpPr>
          <p:nvPr>
            <p:ph sz="half" idx="2"/>
          </p:nvPr>
        </p:nvSpPr>
        <p:spPr>
          <a:xfrm>
            <a:off x="5594123" y="2336873"/>
            <a:ext cx="4700058" cy="4521126"/>
          </a:xfrm>
        </p:spPr>
        <p:txBody>
          <a:bodyPr>
            <a:normAutofit lnSpcReduction="10000"/>
          </a:bodyPr>
          <a:lstStyle/>
          <a:p>
            <a:r>
              <a:rPr lang="en-US" sz="2800" b="1" dirty="0"/>
              <a:t>Goal Four: </a:t>
            </a:r>
            <a:r>
              <a:rPr lang="en-US" sz="2800" i="1" dirty="0"/>
              <a:t>Development of a personal concierge service to improve the medical vacation experience</a:t>
            </a:r>
          </a:p>
          <a:p>
            <a:endParaRPr lang="en-US" dirty="0"/>
          </a:p>
          <a:p>
            <a:pPr lvl="1"/>
            <a:r>
              <a:rPr lang="en-US" sz="2400" dirty="0"/>
              <a:t>Identify and partner with most popular attractions </a:t>
            </a:r>
          </a:p>
          <a:p>
            <a:pPr marL="457200" lvl="1" indent="0">
              <a:buNone/>
            </a:pPr>
            <a:endParaRPr lang="en-US" sz="2400" dirty="0"/>
          </a:p>
          <a:p>
            <a:pPr lvl="1"/>
            <a:r>
              <a:rPr lang="en-US" sz="2400" dirty="0"/>
              <a:t>Develop tourism/vacation packages to enhance experience</a:t>
            </a:r>
          </a:p>
          <a:p>
            <a:endParaRPr lang="en-US" dirty="0"/>
          </a:p>
        </p:txBody>
      </p:sp>
      <p:pic>
        <p:nvPicPr>
          <p:cNvPr id="5" name="Audio Recording Nov 2, 2022 at 10:23:41 AM">
            <a:hlinkClick r:id="" action="ppaction://media"/>
            <a:extLst>
              <a:ext uri="{FF2B5EF4-FFF2-40B4-BE49-F238E27FC236}">
                <a16:creationId xmlns:a16="http://schemas.microsoft.com/office/drawing/2014/main" id="{FA97A60A-899B-A938-766C-EB878501A0F6}"/>
              </a:ext>
            </a:extLst>
          </p:cNvPr>
          <p:cNvPicPr>
            <a:picLocks noChangeAspect="1"/>
          </p:cNvPicPr>
          <p:nvPr>
            <a:audioFile r:link="rId1"/>
            <p:extLst>
              <p:ext uri="{DAA4B4D4-6D71-4841-9C94-3DE7FCFB9230}">
                <p14:media xmlns:p14="http://schemas.microsoft.com/office/powerpoint/2010/main" r:embed="rId2">
                  <p14:trim st="795.0089" end="380.2741"/>
                </p14:media>
              </p:ext>
            </p:extLst>
          </p:nvPr>
        </p:nvPicPr>
        <p:blipFill>
          <a:blip r:embed="rId4">
            <a:alphaModFix amt="0"/>
          </a:blip>
          <a:stretch>
            <a:fillRect/>
          </a:stretch>
        </p:blipFill>
        <p:spPr>
          <a:xfrm>
            <a:off x="25400" y="6351814"/>
            <a:ext cx="366486" cy="366486"/>
          </a:xfrm>
          <a:prstGeom prst="rect">
            <a:avLst/>
          </a:prstGeom>
        </p:spPr>
      </p:pic>
      <p:pic>
        <p:nvPicPr>
          <p:cNvPr id="7" name="Picture 6">
            <a:extLst>
              <a:ext uri="{FF2B5EF4-FFF2-40B4-BE49-F238E27FC236}">
                <a16:creationId xmlns:a16="http://schemas.microsoft.com/office/drawing/2014/main" id="{FF1E0164-FDCC-9F6E-FEAB-D874CB583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506" y="3029467"/>
            <a:ext cx="2384373" cy="1561194"/>
          </a:xfrm>
          <a:prstGeom prst="ellipse">
            <a:avLst/>
          </a:prstGeom>
          <a:ln>
            <a:noFill/>
          </a:ln>
          <a:effectLst>
            <a:softEdge rad="112500"/>
          </a:effectLst>
        </p:spPr>
      </p:pic>
    </p:spTree>
    <p:extLst>
      <p:ext uri="{BB962C8B-B14F-4D97-AF65-F5344CB8AC3E}">
        <p14:creationId xmlns:p14="http://schemas.microsoft.com/office/powerpoint/2010/main" val="1306902499"/>
      </p:ext>
    </p:extLst>
  </p:cSld>
  <p:clrMapOvr>
    <a:masterClrMapping/>
  </p:clrMapOvr>
  <mc:AlternateContent xmlns:mc="http://schemas.openxmlformats.org/markup-compatibility/2006">
    <mc:Choice xmlns:p14="http://schemas.microsoft.com/office/powerpoint/2010/main" Requires="p14">
      <p:transition spd="slow" p14:dur="2000" advTm="87021"/>
    </mc:Choice>
    <mc:Fallback>
      <p:transition spd="slow" advTm="8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 objId="5"/>
        <p14:stopEvt time="87021"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1DC8F-4963-E029-CA49-40F561F57FB2}"/>
              </a:ext>
            </a:extLst>
          </p:cNvPr>
          <p:cNvSpPr>
            <a:spLocks noGrp="1"/>
          </p:cNvSpPr>
          <p:nvPr>
            <p:ph type="title"/>
          </p:nvPr>
        </p:nvSpPr>
        <p:spPr>
          <a:effectLst>
            <a:outerShdw blurRad="50800" dist="50800" dir="5400000" algn="ctr" rotWithShape="0">
              <a:srgbClr val="000000"/>
            </a:outerShdw>
          </a:effectLst>
        </p:spPr>
        <p:txBody>
          <a:bodyPr>
            <a:normAutofit/>
          </a:bodyPr>
          <a:lstStyle/>
          <a:p>
            <a:r>
              <a:rPr lang="en-US" sz="4000" b="1" dirty="0"/>
              <a:t>Goals and Objectives (Cont.)</a:t>
            </a:r>
          </a:p>
        </p:txBody>
      </p:sp>
      <p:sp>
        <p:nvSpPr>
          <p:cNvPr id="3" name="Content Placeholder 2">
            <a:extLst>
              <a:ext uri="{FF2B5EF4-FFF2-40B4-BE49-F238E27FC236}">
                <a16:creationId xmlns:a16="http://schemas.microsoft.com/office/drawing/2014/main" id="{F1B4C5A7-8FD4-6204-B21F-38D3DA2DFA58}"/>
              </a:ext>
            </a:extLst>
          </p:cNvPr>
          <p:cNvSpPr>
            <a:spLocks noGrp="1"/>
          </p:cNvSpPr>
          <p:nvPr>
            <p:ph sz="half" idx="1"/>
          </p:nvPr>
        </p:nvSpPr>
        <p:spPr>
          <a:xfrm>
            <a:off x="680320" y="2336872"/>
            <a:ext cx="4698358" cy="4483027"/>
          </a:xfrm>
        </p:spPr>
        <p:txBody>
          <a:bodyPr>
            <a:normAutofit lnSpcReduction="10000"/>
          </a:bodyPr>
          <a:lstStyle/>
          <a:p>
            <a:r>
              <a:rPr lang="en-US" sz="2800" b="1" dirty="0"/>
              <a:t>Goal Five: </a:t>
            </a:r>
            <a:r>
              <a:rPr lang="en-US" sz="2800" i="1" dirty="0"/>
              <a:t>HCCI will expand efforts to grow its bundled pricing market share </a:t>
            </a:r>
          </a:p>
          <a:p>
            <a:endParaRPr lang="en-US" i="1" dirty="0"/>
          </a:p>
          <a:p>
            <a:pPr lvl="1"/>
            <a:r>
              <a:rPr lang="en-US" sz="2400" dirty="0"/>
              <a:t>Review data of self-insured employers</a:t>
            </a:r>
          </a:p>
          <a:p>
            <a:pPr lvl="1"/>
            <a:endParaRPr lang="en-US" sz="2400" dirty="0"/>
          </a:p>
          <a:p>
            <a:pPr lvl="1"/>
            <a:r>
              <a:rPr lang="en-US" sz="2400" dirty="0"/>
              <a:t>Develop a marketing campaign address the unique health care needs of identified employers</a:t>
            </a:r>
          </a:p>
          <a:p>
            <a:endParaRPr lang="en-US" i="1" dirty="0"/>
          </a:p>
          <a:p>
            <a:endParaRPr lang="en-US" b="1" i="1" dirty="0"/>
          </a:p>
          <a:p>
            <a:pPr marL="0" indent="0">
              <a:buNone/>
            </a:pPr>
            <a:endParaRPr lang="en-US" b="1" dirty="0"/>
          </a:p>
        </p:txBody>
      </p:sp>
      <p:sp>
        <p:nvSpPr>
          <p:cNvPr id="4" name="Content Placeholder 3">
            <a:extLst>
              <a:ext uri="{FF2B5EF4-FFF2-40B4-BE49-F238E27FC236}">
                <a16:creationId xmlns:a16="http://schemas.microsoft.com/office/drawing/2014/main" id="{A5C73B62-7489-18CC-7070-8540CBA1D43C}"/>
              </a:ext>
            </a:extLst>
          </p:cNvPr>
          <p:cNvSpPr>
            <a:spLocks noGrp="1"/>
          </p:cNvSpPr>
          <p:nvPr>
            <p:ph sz="half" idx="2"/>
          </p:nvPr>
        </p:nvSpPr>
        <p:spPr>
          <a:xfrm>
            <a:off x="5594123" y="2336873"/>
            <a:ext cx="4700058" cy="4483026"/>
          </a:xfrm>
        </p:spPr>
        <p:txBody>
          <a:bodyPr>
            <a:normAutofit lnSpcReduction="10000"/>
          </a:bodyPr>
          <a:lstStyle/>
          <a:p>
            <a:r>
              <a:rPr lang="en-US" sz="2800" b="1" dirty="0"/>
              <a:t>Goal Six: </a:t>
            </a:r>
            <a:r>
              <a:rPr lang="en-US" sz="2800" i="1" dirty="0"/>
              <a:t>Support/Develop strategies for globalization of payment methods </a:t>
            </a:r>
          </a:p>
          <a:p>
            <a:endParaRPr lang="en-US" i="1" dirty="0"/>
          </a:p>
          <a:p>
            <a:pPr lvl="1"/>
            <a:r>
              <a:rPr lang="en-US" sz="2400" dirty="0"/>
              <a:t>New Technologies and Mobile Payments </a:t>
            </a:r>
          </a:p>
          <a:p>
            <a:pPr lvl="1"/>
            <a:endParaRPr lang="en-US" sz="2400" dirty="0"/>
          </a:p>
          <a:p>
            <a:pPr lvl="1"/>
            <a:r>
              <a:rPr lang="en-US" sz="2400" dirty="0"/>
              <a:t>Incentives for use (i.e., buy now and pay later method)</a:t>
            </a:r>
          </a:p>
        </p:txBody>
      </p:sp>
      <p:pic>
        <p:nvPicPr>
          <p:cNvPr id="5" name="Audio Recording Nov 2, 2022 at 10:38:25 AM">
            <a:hlinkClick r:id="" action="ppaction://media"/>
            <a:extLst>
              <a:ext uri="{FF2B5EF4-FFF2-40B4-BE49-F238E27FC236}">
                <a16:creationId xmlns:a16="http://schemas.microsoft.com/office/drawing/2014/main" id="{7B273223-3454-21E0-F54A-C065ADFB1B5C}"/>
              </a:ext>
            </a:extLst>
          </p:cNvPr>
          <p:cNvPicPr>
            <a:picLocks noChangeAspect="1"/>
          </p:cNvPicPr>
          <p:nvPr>
            <a:audioFile r:link="rId1"/>
            <p:extLst>
              <p:ext uri="{DAA4B4D4-6D71-4841-9C94-3DE7FCFB9230}">
                <p14:media xmlns:p14="http://schemas.microsoft.com/office/powerpoint/2010/main" r:embed="rId2">
                  <p14:trim st="703.9917" end="1060.7278"/>
                  <p14:fade in="250"/>
                </p14:media>
              </p:ext>
            </p:extLst>
          </p:nvPr>
        </p:nvPicPr>
        <p:blipFill>
          <a:blip r:embed="rId4">
            <a:alphaModFix amt="0"/>
          </a:blip>
          <a:stretch>
            <a:fillRect/>
          </a:stretch>
        </p:blipFill>
        <p:spPr>
          <a:xfrm>
            <a:off x="25400" y="6457950"/>
            <a:ext cx="361950" cy="361950"/>
          </a:xfrm>
          <a:prstGeom prst="rect">
            <a:avLst/>
          </a:prstGeom>
        </p:spPr>
      </p:pic>
    </p:spTree>
    <p:extLst>
      <p:ext uri="{BB962C8B-B14F-4D97-AF65-F5344CB8AC3E}">
        <p14:creationId xmlns:p14="http://schemas.microsoft.com/office/powerpoint/2010/main" val="3601851646"/>
      </p:ext>
    </p:extLst>
  </p:cSld>
  <p:clrMapOvr>
    <a:masterClrMapping/>
  </p:clrMapOvr>
  <mc:AlternateContent xmlns:mc="http://schemas.openxmlformats.org/markup-compatibility/2006">
    <mc:Choice xmlns:p14="http://schemas.microsoft.com/office/powerpoint/2010/main" Requires="p14">
      <p:transition spd="slow" p14:dur="2000" advTm="60287"/>
    </mc:Choice>
    <mc:Fallback>
      <p:transition spd="slow" advTm="60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 objId="5"/>
        <p14:stopEvt time="60287"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25E0-DF77-7333-DB59-B760BB2A48B5}"/>
              </a:ext>
            </a:extLst>
          </p:cNvPr>
          <p:cNvSpPr>
            <a:spLocks noGrp="1"/>
          </p:cNvSpPr>
          <p:nvPr>
            <p:ph type="title"/>
          </p:nvPr>
        </p:nvSpPr>
        <p:spPr/>
        <p:txBody>
          <a:bodyPr>
            <a:normAutofit/>
          </a:bodyPr>
          <a:lstStyle/>
          <a:p>
            <a:r>
              <a:rPr lang="en-US" sz="4000" b="1" dirty="0"/>
              <a:t>Goals and Objectives (Cont.)</a:t>
            </a:r>
          </a:p>
        </p:txBody>
      </p:sp>
      <p:sp>
        <p:nvSpPr>
          <p:cNvPr id="3" name="Content Placeholder 2">
            <a:extLst>
              <a:ext uri="{FF2B5EF4-FFF2-40B4-BE49-F238E27FC236}">
                <a16:creationId xmlns:a16="http://schemas.microsoft.com/office/drawing/2014/main" id="{59113827-B2F7-294F-889A-772812178560}"/>
              </a:ext>
            </a:extLst>
          </p:cNvPr>
          <p:cNvSpPr>
            <a:spLocks noGrp="1"/>
          </p:cNvSpPr>
          <p:nvPr>
            <p:ph sz="half" idx="1"/>
          </p:nvPr>
        </p:nvSpPr>
        <p:spPr>
          <a:xfrm>
            <a:off x="0" y="1825624"/>
            <a:ext cx="6019800" cy="3292641"/>
          </a:xfrm>
        </p:spPr>
        <p:txBody>
          <a:bodyPr>
            <a:normAutofit/>
          </a:bodyPr>
          <a:lstStyle/>
          <a:p>
            <a:endParaRPr lang="en-US" b="1" dirty="0"/>
          </a:p>
          <a:p>
            <a:r>
              <a:rPr lang="en-US" sz="2800" b="1" dirty="0"/>
              <a:t>Goal Seven:</a:t>
            </a:r>
            <a:r>
              <a:rPr lang="en-US" sz="2800" b="1" i="1" dirty="0"/>
              <a:t> </a:t>
            </a:r>
            <a:r>
              <a:rPr lang="en-US" sz="2800" i="1" dirty="0"/>
              <a:t>Efficient supply chain management</a:t>
            </a:r>
          </a:p>
          <a:p>
            <a:endParaRPr lang="en-US" i="1" dirty="0"/>
          </a:p>
          <a:p>
            <a:pPr lvl="1"/>
            <a:r>
              <a:rPr lang="en-US" sz="2400" dirty="0"/>
              <a:t>Address and adapt to workforce shortage</a:t>
            </a:r>
          </a:p>
        </p:txBody>
      </p:sp>
      <p:sp>
        <p:nvSpPr>
          <p:cNvPr id="4" name="Content Placeholder 3">
            <a:extLst>
              <a:ext uri="{FF2B5EF4-FFF2-40B4-BE49-F238E27FC236}">
                <a16:creationId xmlns:a16="http://schemas.microsoft.com/office/drawing/2014/main" id="{1A1F49AF-93B5-D5B6-8915-6F9D923136B9}"/>
              </a:ext>
            </a:extLst>
          </p:cNvPr>
          <p:cNvSpPr>
            <a:spLocks noGrp="1"/>
          </p:cNvSpPr>
          <p:nvPr>
            <p:ph sz="half" idx="2"/>
          </p:nvPr>
        </p:nvSpPr>
        <p:spPr>
          <a:xfrm>
            <a:off x="6172200" y="1825625"/>
            <a:ext cx="6019800" cy="3162011"/>
          </a:xfrm>
        </p:spPr>
        <p:txBody>
          <a:bodyPr>
            <a:normAutofit/>
          </a:bodyPr>
          <a:lstStyle/>
          <a:p>
            <a:endParaRPr lang="en-US" b="1" dirty="0"/>
          </a:p>
          <a:p>
            <a:r>
              <a:rPr lang="en-US" sz="2800" b="1" dirty="0"/>
              <a:t>Goal Eight: </a:t>
            </a:r>
            <a:r>
              <a:rPr lang="en-US" sz="2800" i="1" dirty="0"/>
              <a:t>Increasing revenue to accommodate for future expected expenses</a:t>
            </a:r>
          </a:p>
          <a:p>
            <a:pPr lvl="1"/>
            <a:r>
              <a:rPr lang="en-US" sz="2400" dirty="0"/>
              <a:t>Determine future costs when duty-exemption expires</a:t>
            </a:r>
          </a:p>
        </p:txBody>
      </p:sp>
      <p:sp>
        <p:nvSpPr>
          <p:cNvPr id="5" name="TextBox 4">
            <a:extLst>
              <a:ext uri="{FF2B5EF4-FFF2-40B4-BE49-F238E27FC236}">
                <a16:creationId xmlns:a16="http://schemas.microsoft.com/office/drawing/2014/main" id="{1B99CE56-66C6-1891-96A8-22A2A1A8DE6B}"/>
              </a:ext>
            </a:extLst>
          </p:cNvPr>
          <p:cNvSpPr txBox="1"/>
          <p:nvPr/>
        </p:nvSpPr>
        <p:spPr>
          <a:xfrm>
            <a:off x="1102707" y="4703624"/>
            <a:ext cx="10402785" cy="2123658"/>
          </a:xfrm>
          <a:prstGeom prst="rect">
            <a:avLst/>
          </a:prstGeom>
          <a:noFill/>
        </p:spPr>
        <p:txBody>
          <a:bodyPr wrap="square" rtlCol="0">
            <a:spAutoFit/>
          </a:bodyPr>
          <a:lstStyle/>
          <a:p>
            <a:pPr marL="1828800" lvl="3" indent="-457200">
              <a:buFont typeface="Arial" panose="020B0604020202020204" pitchFamily="34" charset="0"/>
              <a:buChar char="•"/>
            </a:pPr>
            <a:r>
              <a:rPr lang="en-US" sz="2800" b="1" dirty="0"/>
              <a:t>Goal Nine: </a:t>
            </a:r>
            <a:r>
              <a:rPr lang="en-US" sz="2800" i="1" dirty="0"/>
              <a:t>Update Infrastructure</a:t>
            </a:r>
          </a:p>
          <a:p>
            <a:pPr lvl="1"/>
            <a:endParaRPr lang="en-US" sz="2800" i="1" dirty="0"/>
          </a:p>
          <a:p>
            <a:pPr marL="2171700" lvl="4" indent="-342900">
              <a:buFont typeface="Arial" panose="020B0604020202020204" pitchFamily="34" charset="0"/>
              <a:buChar char="•"/>
            </a:pPr>
            <a:r>
              <a:rPr lang="en-US" sz="2400" dirty="0"/>
              <a:t>Address all infrastructure issues</a:t>
            </a:r>
          </a:p>
          <a:p>
            <a:pPr marL="2171700" lvl="4" indent="-342900">
              <a:buFont typeface="Arial" panose="020B0604020202020204" pitchFamily="34" charset="0"/>
              <a:buChar char="•"/>
            </a:pPr>
            <a:r>
              <a:rPr lang="en-US" sz="2400" dirty="0"/>
              <a:t>Increase dwelling size to accommodate increase in population</a:t>
            </a:r>
            <a:r>
              <a:rPr lang="en-US" sz="2800" i="1" dirty="0"/>
              <a:t> </a:t>
            </a:r>
            <a:endParaRPr lang="en-US" sz="2800" b="1" dirty="0"/>
          </a:p>
        </p:txBody>
      </p:sp>
      <p:pic>
        <p:nvPicPr>
          <p:cNvPr id="6" name="Audio Recording Nov 2, 2022 at 11:07:46 AM">
            <a:hlinkClick r:id="" action="ppaction://media"/>
            <a:extLst>
              <a:ext uri="{FF2B5EF4-FFF2-40B4-BE49-F238E27FC236}">
                <a16:creationId xmlns:a16="http://schemas.microsoft.com/office/drawing/2014/main" id="{C47F4591-DB71-4095-6329-1280CADC47EE}"/>
              </a:ext>
            </a:extLst>
          </p:cNvPr>
          <p:cNvPicPr>
            <a:picLocks noChangeAspect="1"/>
          </p:cNvPicPr>
          <p:nvPr>
            <a:audioFile r:link="rId1"/>
            <p:extLst>
              <p:ext uri="{DAA4B4D4-6D71-4841-9C94-3DE7FCFB9230}">
                <p14:media xmlns:p14="http://schemas.microsoft.com/office/powerpoint/2010/main" r:embed="rId2">
                  <p14:trim st="793.0444" end="811.2603"/>
                </p14:media>
              </p:ext>
            </p:extLst>
          </p:nvPr>
        </p:nvPicPr>
        <p:blipFill>
          <a:blip r:embed="rId5">
            <a:alphaModFix amt="0"/>
          </a:blip>
          <a:stretch>
            <a:fillRect/>
          </a:stretch>
        </p:blipFill>
        <p:spPr>
          <a:xfrm>
            <a:off x="0" y="6457950"/>
            <a:ext cx="400050" cy="400050"/>
          </a:xfrm>
          <a:prstGeom prst="rect">
            <a:avLst/>
          </a:prstGeom>
        </p:spPr>
      </p:pic>
      <p:pic>
        <p:nvPicPr>
          <p:cNvPr id="8" name="Picture 7">
            <a:extLst>
              <a:ext uri="{FF2B5EF4-FFF2-40B4-BE49-F238E27FC236}">
                <a16:creationId xmlns:a16="http://schemas.microsoft.com/office/drawing/2014/main" id="{66B68F9B-F7B2-CC2A-5712-1D210C85C552}"/>
              </a:ext>
            </a:extLst>
          </p:cNvPr>
          <p:cNvPicPr>
            <a:picLocks noChangeAspect="1"/>
          </p:cNvPicPr>
          <p:nvPr/>
        </p:nvPicPr>
        <p:blipFill>
          <a:blip r:embed="rId6">
            <a:extLst>
              <a:ext uri="{BEBA8EAE-BF5A-486C-A8C5-ECC9F3942E4B}">
                <a14:imgProps xmlns:a14="http://schemas.microsoft.com/office/drawing/2010/main">
                  <a14:imgLayer r:embed="rId7">
                    <a14:imgEffect>
                      <a14:artisticMarker/>
                    </a14:imgEffect>
                  </a14:imgLayer>
                </a14:imgProps>
              </a:ext>
              <a:ext uri="{28A0092B-C50C-407E-A947-70E740481C1C}">
                <a14:useLocalDpi xmlns:a14="http://schemas.microsoft.com/office/drawing/2010/main" val="0"/>
              </a:ext>
            </a:extLst>
          </a:blip>
          <a:stretch>
            <a:fillRect/>
          </a:stretch>
        </p:blipFill>
        <p:spPr>
          <a:xfrm>
            <a:off x="416199" y="4740872"/>
            <a:ext cx="1879132" cy="1717078"/>
          </a:xfrm>
          <a:prstGeom prst="rect">
            <a:avLst/>
          </a:prstGeom>
          <a:ln>
            <a:noFill/>
          </a:ln>
          <a:effectLst>
            <a:softEdge rad="112500"/>
          </a:effectLst>
        </p:spPr>
      </p:pic>
      <p:pic>
        <p:nvPicPr>
          <p:cNvPr id="10" name="Picture 9">
            <a:extLst>
              <a:ext uri="{FF2B5EF4-FFF2-40B4-BE49-F238E27FC236}">
                <a16:creationId xmlns:a16="http://schemas.microsoft.com/office/drawing/2014/main" id="{80A3297E-7D6F-1B3F-222E-FE4454FE29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8760" y="4231324"/>
            <a:ext cx="1879132" cy="1368086"/>
          </a:xfrm>
          <a:prstGeom prst="rect">
            <a:avLst/>
          </a:prstGeom>
          <a:ln>
            <a:noFill/>
          </a:ln>
          <a:effectLst>
            <a:softEdge rad="112500"/>
          </a:effectLst>
        </p:spPr>
      </p:pic>
    </p:spTree>
    <p:extLst>
      <p:ext uri="{BB962C8B-B14F-4D97-AF65-F5344CB8AC3E}">
        <p14:creationId xmlns:p14="http://schemas.microsoft.com/office/powerpoint/2010/main" val="3566978524"/>
      </p:ext>
    </p:extLst>
  </p:cSld>
  <p:clrMapOvr>
    <a:masterClrMapping/>
  </p:clrMapOvr>
  <mc:AlternateContent xmlns:mc="http://schemas.openxmlformats.org/markup-compatibility/2006">
    <mc:Choice xmlns:p14="http://schemas.microsoft.com/office/powerpoint/2010/main" Requires="p14">
      <p:transition spd="slow" p14:dur="2000" advTm="77847"/>
    </mc:Choice>
    <mc:Fallback>
      <p:transition spd="slow" advTm="77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77847"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9762DC-571D-0046-9B77-802493456D75}"/>
              </a:ext>
            </a:extLst>
          </p:cNvPr>
          <p:cNvSpPr>
            <a:spLocks noGrp="1"/>
          </p:cNvSpPr>
          <p:nvPr>
            <p:ph type="body" idx="1"/>
          </p:nvPr>
        </p:nvSpPr>
        <p:spPr>
          <a:xfrm>
            <a:off x="844550" y="350874"/>
            <a:ext cx="10515600" cy="1500187"/>
          </a:xfrm>
        </p:spPr>
        <p:txBody>
          <a:bodyPr>
            <a:normAutofit/>
          </a:bodyPr>
          <a:lstStyle/>
          <a:p>
            <a:pPr algn="ctr"/>
            <a:r>
              <a:rPr lang="en-US" sz="5400" b="1" dirty="0">
                <a:solidFill>
                  <a:schemeClr val="tx1"/>
                </a:solidFill>
                <a:latin typeface="Optima" panose="02000503060000020004" pitchFamily="2" charset="0"/>
              </a:rPr>
              <a:t>Health City Cayman Islands</a:t>
            </a:r>
          </a:p>
        </p:txBody>
      </p:sp>
      <p:sp>
        <p:nvSpPr>
          <p:cNvPr id="4" name="Title 3">
            <a:extLst>
              <a:ext uri="{FF2B5EF4-FFF2-40B4-BE49-F238E27FC236}">
                <a16:creationId xmlns:a16="http://schemas.microsoft.com/office/drawing/2014/main" id="{62F32138-36B5-C2DB-A8E0-937955B31992}"/>
              </a:ext>
            </a:extLst>
          </p:cNvPr>
          <p:cNvSpPr>
            <a:spLocks noGrp="1"/>
          </p:cNvSpPr>
          <p:nvPr>
            <p:ph type="title"/>
          </p:nvPr>
        </p:nvSpPr>
        <p:spPr>
          <a:xfrm>
            <a:off x="31750" y="5614000"/>
            <a:ext cx="12128500" cy="1090788"/>
          </a:xfrm>
        </p:spPr>
        <p:txBody>
          <a:bodyPr>
            <a:normAutofit/>
          </a:bodyPr>
          <a:lstStyle/>
          <a:p>
            <a:pPr algn="ctr"/>
            <a:r>
              <a:rPr lang="en-US" sz="5400" dirty="0">
                <a:latin typeface="Optima" panose="02000503060000020004" pitchFamily="2" charset="0"/>
              </a:rPr>
              <a:t>Thank You For Your Attention</a:t>
            </a:r>
          </a:p>
        </p:txBody>
      </p:sp>
      <p:sp>
        <p:nvSpPr>
          <p:cNvPr id="8" name="Title 3">
            <a:extLst>
              <a:ext uri="{FF2B5EF4-FFF2-40B4-BE49-F238E27FC236}">
                <a16:creationId xmlns:a16="http://schemas.microsoft.com/office/drawing/2014/main" id="{E0D9F953-10CA-5209-C261-CBD623BC305E}"/>
              </a:ext>
            </a:extLst>
          </p:cNvPr>
          <p:cNvSpPr txBox="1">
            <a:spLocks/>
          </p:cNvSpPr>
          <p:nvPr/>
        </p:nvSpPr>
        <p:spPr>
          <a:xfrm>
            <a:off x="1128192" y="5614000"/>
            <a:ext cx="9613860" cy="109078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dirty="0"/>
          </a:p>
        </p:txBody>
      </p:sp>
      <p:pic>
        <p:nvPicPr>
          <p:cNvPr id="9" name="Audio Recording Nov 2, 2022 at 10:02:44 PM">
            <a:hlinkClick r:id="" action="ppaction://media"/>
            <a:extLst>
              <a:ext uri="{FF2B5EF4-FFF2-40B4-BE49-F238E27FC236}">
                <a16:creationId xmlns:a16="http://schemas.microsoft.com/office/drawing/2014/main" id="{87DC67A7-60E1-9E5B-CAAE-2B74B87DB405}"/>
              </a:ext>
            </a:extLst>
          </p:cNvPr>
          <p:cNvPicPr>
            <a:picLocks noChangeAspect="1"/>
          </p:cNvPicPr>
          <p:nvPr>
            <a:audioFile r:link="rId1"/>
            <p:extLst>
              <p:ext uri="{DAA4B4D4-6D71-4841-9C94-3DE7FCFB9230}">
                <p14:media xmlns:p14="http://schemas.microsoft.com/office/powerpoint/2010/main" r:embed="rId2">
                  <p14:trim st="821.9552" end="775.0866"/>
                </p14:media>
              </p:ext>
            </p:extLst>
          </p:nvPr>
        </p:nvPicPr>
        <p:blipFill>
          <a:blip r:embed="rId5">
            <a:alphaModFix amt="0"/>
          </a:blip>
          <a:stretch>
            <a:fillRect/>
          </a:stretch>
        </p:blipFill>
        <p:spPr>
          <a:xfrm>
            <a:off x="44191" y="6003212"/>
            <a:ext cx="812800" cy="812800"/>
          </a:xfrm>
          <a:prstGeom prst="rect">
            <a:avLst/>
          </a:prstGeom>
        </p:spPr>
      </p:pic>
    </p:spTree>
    <p:extLst>
      <p:ext uri="{BB962C8B-B14F-4D97-AF65-F5344CB8AC3E}">
        <p14:creationId xmlns:p14="http://schemas.microsoft.com/office/powerpoint/2010/main" val="4180310029"/>
      </p:ext>
    </p:extLst>
  </p:cSld>
  <p:clrMapOvr>
    <a:masterClrMapping/>
  </p:clrMapOvr>
  <mc:AlternateContent xmlns:mc="http://schemas.openxmlformats.org/markup-compatibility/2006">
    <mc:Choice xmlns:p14="http://schemas.microsoft.com/office/powerpoint/2010/main" Requires="p14">
      <p:transition spd="slow" p14:dur="2000" advTm="8287"/>
    </mc:Choice>
    <mc:Fallback>
      <p:transition spd="slow" advTm="8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57" objId="9"/>
        <p14:stopEvt time="6871" objId="9"/>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BDBEB-BDA8-940C-125D-19C365543B99}"/>
              </a:ext>
            </a:extLst>
          </p:cNvPr>
          <p:cNvSpPr>
            <a:spLocks noGrp="1"/>
          </p:cNvSpPr>
          <p:nvPr>
            <p:ph type="title"/>
          </p:nvPr>
        </p:nvSpPr>
        <p:spPr/>
        <p:txBody>
          <a:bodyPr>
            <a:normAutofit/>
          </a:bodyPr>
          <a:lstStyle/>
          <a:p>
            <a:pPr algn="ctr"/>
            <a:r>
              <a:rPr lang="en-US" sz="4000" b="1" dirty="0"/>
              <a:t>References</a:t>
            </a:r>
          </a:p>
        </p:txBody>
      </p:sp>
      <p:sp>
        <p:nvSpPr>
          <p:cNvPr id="5" name="Content Placeholder 4">
            <a:extLst>
              <a:ext uri="{FF2B5EF4-FFF2-40B4-BE49-F238E27FC236}">
                <a16:creationId xmlns:a16="http://schemas.microsoft.com/office/drawing/2014/main" id="{32B6C1D8-8D64-2496-B485-FA4FB96E9246}"/>
              </a:ext>
            </a:extLst>
          </p:cNvPr>
          <p:cNvSpPr>
            <a:spLocks noGrp="1"/>
          </p:cNvSpPr>
          <p:nvPr>
            <p:ph idx="1"/>
          </p:nvPr>
        </p:nvSpPr>
        <p:spPr>
          <a:xfrm>
            <a:off x="0" y="2236170"/>
            <a:ext cx="12192000" cy="4621829"/>
          </a:xfrm>
        </p:spPr>
        <p:txBody>
          <a:bodyPr>
            <a:normAutofit/>
          </a:bodyPr>
          <a:lstStyle/>
          <a:p>
            <a:r>
              <a:rPr lang="en-US" dirty="0" err="1">
                <a:effectLst/>
              </a:rPr>
              <a:t>Khana</a:t>
            </a:r>
            <a:r>
              <a:rPr lang="en-US" dirty="0">
                <a:effectLst/>
              </a:rPr>
              <a:t>, T., &amp; Gupta , B. (2016, March 16). </a:t>
            </a:r>
            <a:r>
              <a:rPr lang="en-US" i="1" dirty="0">
                <a:effectLst/>
              </a:rPr>
              <a:t>Health City Cayman Islands</a:t>
            </a:r>
            <a:r>
              <a:rPr lang="en-US" dirty="0">
                <a:effectLst/>
              </a:rPr>
              <a:t>. Harvard Business Publishing Education. Retrieved August 23, 2022, from https://</a:t>
            </a:r>
            <a:r>
              <a:rPr lang="en-US" dirty="0" err="1">
                <a:effectLst/>
              </a:rPr>
              <a:t>hbsp.harvard.edu</a:t>
            </a:r>
            <a:r>
              <a:rPr lang="en-US" dirty="0">
                <a:effectLst/>
              </a:rPr>
              <a:t>/</a:t>
            </a:r>
            <a:r>
              <a:rPr lang="en-US" dirty="0" err="1">
                <a:effectLst/>
              </a:rPr>
              <a:t>download?url</a:t>
            </a:r>
            <a:r>
              <a:rPr lang="en-US" dirty="0">
                <a:effectLst/>
              </a:rPr>
              <a:t>=%2Fcourses%2F964835%2Fitems%2F714510-PDF-ENG%2Fcontent&amp;metadata=e30%3D </a:t>
            </a:r>
          </a:p>
          <a:p>
            <a:r>
              <a:rPr lang="en-US" dirty="0"/>
              <a:t>Photo: https://www.healthcitycaymanislands.com/about/health-city/</a:t>
            </a:r>
          </a:p>
          <a:p>
            <a:r>
              <a:rPr lang="en-US" dirty="0"/>
              <a:t>Photo: https://www.facebook.com/HealthCityCaymanIslands/</a:t>
            </a:r>
          </a:p>
          <a:p>
            <a:r>
              <a:rPr lang="en-US" dirty="0"/>
              <a:t>https://www.healthcitycaymanislands.com/</a:t>
            </a:r>
          </a:p>
          <a:p>
            <a:r>
              <a:rPr lang="en-US" dirty="0"/>
              <a:t>Photo: https://www.planetware.com/pictures/cayman-islands-cay.htm</a:t>
            </a:r>
          </a:p>
          <a:p>
            <a:r>
              <a:rPr lang="en-US" dirty="0"/>
              <a:t>Photo: https://blog.envirosight.com/sewer-school-what-is-sewer-slope</a:t>
            </a:r>
          </a:p>
          <a:p>
            <a:r>
              <a:rPr lang="en-US" dirty="0"/>
              <a:t>Photo: https://www.architecturaldigest.com/reviews/home-improvement/types-of-solar-panels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13286273"/>
      </p:ext>
    </p:extLst>
  </p:cSld>
  <p:clrMapOvr>
    <a:masterClrMapping/>
  </p:clrMapOvr>
  <mc:AlternateContent xmlns:mc="http://schemas.openxmlformats.org/markup-compatibility/2006">
    <mc:Choice xmlns:p14="http://schemas.microsoft.com/office/powerpoint/2010/main" Requires="p14">
      <p:transition spd="slow" p14:dur="2000" advTm="1516"/>
    </mc:Choice>
    <mc:Fallback>
      <p:transition spd="slow" advTm="151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5C51-67C0-E608-186E-CD70CB951160}"/>
              </a:ext>
            </a:extLst>
          </p:cNvPr>
          <p:cNvSpPr>
            <a:spLocks noGrp="1"/>
          </p:cNvSpPr>
          <p:nvPr>
            <p:ph type="title"/>
          </p:nvPr>
        </p:nvSpPr>
        <p:spPr>
          <a:xfrm>
            <a:off x="838200" y="789304"/>
            <a:ext cx="8401050" cy="1188720"/>
          </a:xfrm>
        </p:spPr>
        <p:txBody>
          <a:bodyPr>
            <a:normAutofit/>
          </a:bodyPr>
          <a:lstStyle/>
          <a:p>
            <a:r>
              <a:rPr lang="en-US" sz="4000" b="1" dirty="0"/>
              <a:t>Introduction to The Strategic Plan </a:t>
            </a:r>
          </a:p>
        </p:txBody>
      </p:sp>
      <p:sp>
        <p:nvSpPr>
          <p:cNvPr id="3" name="Content Placeholder 2">
            <a:extLst>
              <a:ext uri="{FF2B5EF4-FFF2-40B4-BE49-F238E27FC236}">
                <a16:creationId xmlns:a16="http://schemas.microsoft.com/office/drawing/2014/main" id="{F73DBF59-484B-0528-5A1E-4ACAC9AA9B58}"/>
              </a:ext>
            </a:extLst>
          </p:cNvPr>
          <p:cNvSpPr>
            <a:spLocks noGrp="1"/>
          </p:cNvSpPr>
          <p:nvPr>
            <p:ph idx="1"/>
          </p:nvPr>
        </p:nvSpPr>
        <p:spPr>
          <a:xfrm>
            <a:off x="838200" y="1825624"/>
            <a:ext cx="10515600" cy="5032375"/>
          </a:xfrm>
        </p:spPr>
        <p:txBody>
          <a:bodyPr>
            <a:normAutofit/>
          </a:bodyPr>
          <a:lstStyle/>
          <a:p>
            <a:endParaRPr lang="en-US" dirty="0"/>
          </a:p>
          <a:p>
            <a:r>
              <a:rPr lang="en-US" dirty="0"/>
              <a:t> </a:t>
            </a:r>
            <a:r>
              <a:rPr lang="en-US" sz="2400" dirty="0"/>
              <a:t>A thorough evaluation of Health City Cayman Islands was performed to identify current strengths, weaknesses, opportunities, and threats</a:t>
            </a:r>
          </a:p>
          <a:p>
            <a:endParaRPr lang="en-US" sz="2400" dirty="0"/>
          </a:p>
          <a:p>
            <a:r>
              <a:rPr lang="en-US" sz="2400" dirty="0"/>
              <a:t>Goals were developed to overcome our weaknesses, swart our threats, and further our strengths and opportunities</a:t>
            </a:r>
          </a:p>
          <a:p>
            <a:endParaRPr lang="en-US" sz="2400" dirty="0"/>
          </a:p>
          <a:p>
            <a:r>
              <a:rPr lang="en-US" sz="2400" dirty="0"/>
              <a:t>Primary Focuses (3)</a:t>
            </a:r>
          </a:p>
          <a:p>
            <a:pPr lvl="1"/>
            <a:r>
              <a:rPr lang="en-US" sz="2400" dirty="0"/>
              <a:t>The Cayman Islands, Our Community </a:t>
            </a:r>
          </a:p>
          <a:p>
            <a:pPr lvl="1"/>
            <a:r>
              <a:rPr lang="en-US" sz="2400" dirty="0"/>
              <a:t>Medical Tourism</a:t>
            </a:r>
          </a:p>
          <a:p>
            <a:pPr lvl="1"/>
            <a:r>
              <a:rPr lang="en-US" sz="2400" dirty="0"/>
              <a:t>Staffing and Supply Chain</a:t>
            </a:r>
          </a:p>
          <a:p>
            <a:pPr lvl="1"/>
            <a:endParaRPr lang="en-US" dirty="0"/>
          </a:p>
          <a:p>
            <a:pPr lvl="1"/>
            <a:endParaRPr lang="en-US" dirty="0"/>
          </a:p>
          <a:p>
            <a:pPr marL="0" indent="0">
              <a:buNone/>
            </a:pPr>
            <a:endParaRPr lang="en-US" dirty="0"/>
          </a:p>
        </p:txBody>
      </p:sp>
      <p:pic>
        <p:nvPicPr>
          <p:cNvPr id="4" name="Audio Recording Nov 2, 2022 at 3:02:01 PM">
            <a:hlinkClick r:id="" action="ppaction://media"/>
            <a:extLst>
              <a:ext uri="{FF2B5EF4-FFF2-40B4-BE49-F238E27FC236}">
                <a16:creationId xmlns:a16="http://schemas.microsoft.com/office/drawing/2014/main" id="{1D5E7FDF-104A-BCF4-8276-3933A97CF2EE}"/>
              </a:ext>
            </a:extLst>
          </p:cNvPr>
          <p:cNvPicPr>
            <a:picLocks noChangeAspect="1"/>
          </p:cNvPicPr>
          <p:nvPr>
            <a:audioFile r:link="rId1"/>
            <p:extLst>
              <p:ext uri="{DAA4B4D4-6D71-4841-9C94-3DE7FCFB9230}">
                <p14:media xmlns:p14="http://schemas.microsoft.com/office/powerpoint/2010/main" r:embed="rId2">
                  <p14:trim st="749.4773"/>
                </p14:media>
              </p:ext>
            </p:extLst>
          </p:nvPr>
        </p:nvPicPr>
        <p:blipFill>
          <a:blip r:embed="rId4">
            <a:alphaModFix amt="0"/>
          </a:blip>
          <a:stretch>
            <a:fillRect/>
          </a:stretch>
        </p:blipFill>
        <p:spPr>
          <a:xfrm>
            <a:off x="25400" y="6248400"/>
            <a:ext cx="609600" cy="609600"/>
          </a:xfrm>
          <a:prstGeom prst="rect">
            <a:avLst/>
          </a:prstGeom>
        </p:spPr>
      </p:pic>
      <p:pic>
        <p:nvPicPr>
          <p:cNvPr id="6" name="Picture 5">
            <a:extLst>
              <a:ext uri="{FF2B5EF4-FFF2-40B4-BE49-F238E27FC236}">
                <a16:creationId xmlns:a16="http://schemas.microsoft.com/office/drawing/2014/main" id="{08D6A84C-D56B-5C2A-BBF2-6F02745ED8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400" y="4616580"/>
            <a:ext cx="1631820" cy="1631820"/>
          </a:xfrm>
          <a:prstGeom prst="rect">
            <a:avLst/>
          </a:prstGeom>
          <a:effectLst>
            <a:outerShdw blurRad="346708" dist="50800" dir="5400000" sx="71000" sy="71000" algn="ctr" rotWithShape="0">
              <a:srgbClr val="000000"/>
            </a:outerShdw>
            <a:softEdge rad="50800"/>
          </a:effectLst>
        </p:spPr>
      </p:pic>
    </p:spTree>
    <p:extLst>
      <p:ext uri="{BB962C8B-B14F-4D97-AF65-F5344CB8AC3E}">
        <p14:creationId xmlns:p14="http://schemas.microsoft.com/office/powerpoint/2010/main" val="2069931524"/>
      </p:ext>
    </p:extLst>
  </p:cSld>
  <p:clrMapOvr>
    <a:masterClrMapping/>
  </p:clrMapOvr>
  <mc:AlternateContent xmlns:mc="http://schemas.openxmlformats.org/markup-compatibility/2006">
    <mc:Choice xmlns:p14="http://schemas.microsoft.com/office/powerpoint/2010/main" Requires="p14">
      <p:transition spd="slow" p14:dur="2000" advTm="154761"/>
    </mc:Choice>
    <mc:Fallback>
      <p:transition spd="slow" advTm="154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0" objId="4"/>
        <p14:stopEvt time="154761"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D12F-9619-92F0-548C-7C1EF257509B}"/>
              </a:ext>
            </a:extLst>
          </p:cNvPr>
          <p:cNvSpPr>
            <a:spLocks noGrp="1"/>
          </p:cNvSpPr>
          <p:nvPr>
            <p:ph type="title"/>
          </p:nvPr>
        </p:nvSpPr>
        <p:spPr/>
        <p:txBody>
          <a:bodyPr>
            <a:normAutofit/>
          </a:bodyPr>
          <a:lstStyle/>
          <a:p>
            <a:r>
              <a:rPr lang="en-US" sz="4000" b="1" dirty="0">
                <a:cs typeface="Calibri Light"/>
              </a:rPr>
              <a:t>Mission Statement </a:t>
            </a:r>
            <a:endParaRPr lang="en-US" sz="4000" b="1" dirty="0"/>
          </a:p>
        </p:txBody>
      </p:sp>
      <p:sp>
        <p:nvSpPr>
          <p:cNvPr id="3" name="Content Placeholder 2">
            <a:extLst>
              <a:ext uri="{FF2B5EF4-FFF2-40B4-BE49-F238E27FC236}">
                <a16:creationId xmlns:a16="http://schemas.microsoft.com/office/drawing/2014/main" id="{9FC14028-10C9-2FD4-C7DC-938621A0AFED}"/>
              </a:ext>
            </a:extLst>
          </p:cNvPr>
          <p:cNvSpPr>
            <a:spLocks noGrp="1"/>
          </p:cNvSpPr>
          <p:nvPr>
            <p:ph idx="1"/>
          </p:nvPr>
        </p:nvSpPr>
        <p:spPr/>
        <p:txBody>
          <a:bodyPr vert="horz" lIns="91440" tIns="45720" rIns="91440" bIns="45720" rtlCol="0" anchor="t">
            <a:noAutofit/>
          </a:bodyPr>
          <a:lstStyle/>
          <a:p>
            <a:r>
              <a:rPr lang="en-US" sz="2400" dirty="0">
                <a:ea typeface="+mn-lt"/>
                <a:cs typeface="+mn-lt"/>
              </a:rPr>
              <a:t>Health City Cayman Islands (HCCI ) brings quality, efficient, affordable healthcare to the Cayman Islands and the Caribbean. With cost-effective procedures at our disposal, we can provide that missing link in Caribbean healthcare, making such mechanisms as cardiac procedures accessible to the masses in the Cayman Islands and the Caribbean. We are here to serve the islands, ensuring generations to come will have all the accessibility to healthcare they need for a prosperous life.</a:t>
            </a:r>
            <a:endParaRPr lang="en-US" sz="2400" dirty="0">
              <a:cs typeface="Calibri" panose="020F0502020204030204"/>
            </a:endParaRPr>
          </a:p>
        </p:txBody>
      </p:sp>
      <p:pic>
        <p:nvPicPr>
          <p:cNvPr id="4" name="Slide 3">
            <a:hlinkClick r:id="" action="ppaction://media"/>
            <a:extLst>
              <a:ext uri="{FF2B5EF4-FFF2-40B4-BE49-F238E27FC236}">
                <a16:creationId xmlns:a16="http://schemas.microsoft.com/office/drawing/2014/main" id="{D69529F8-C37F-A370-1AC1-83CC7D5CCCBC}"/>
              </a:ext>
            </a:extLst>
          </p:cNvPr>
          <p:cNvPicPr>
            <a:picLocks noChangeAspect="1"/>
          </p:cNvPicPr>
          <p:nvPr>
            <a:audioFile r:link="rId1"/>
            <p:extLst>
              <p:ext uri="{DAA4B4D4-6D71-4841-9C94-3DE7FCFB9230}">
                <p14:media xmlns:p14="http://schemas.microsoft.com/office/powerpoint/2010/main" r:embed="rId2">
                  <p14:trim st="920.8962"/>
                </p14:media>
              </p:ext>
            </p:extLst>
          </p:nvPr>
        </p:nvPicPr>
        <p:blipFill>
          <a:blip r:embed="rId4">
            <a:alphaModFix amt="0"/>
          </a:blip>
          <a:stretch>
            <a:fillRect/>
          </a:stretch>
        </p:blipFill>
        <p:spPr>
          <a:xfrm>
            <a:off x="107950" y="6127750"/>
            <a:ext cx="730250" cy="730250"/>
          </a:xfrm>
          <a:prstGeom prst="rect">
            <a:avLst/>
          </a:prstGeom>
        </p:spPr>
      </p:pic>
      <p:pic>
        <p:nvPicPr>
          <p:cNvPr id="6" name="Picture 5">
            <a:extLst>
              <a:ext uri="{FF2B5EF4-FFF2-40B4-BE49-F238E27FC236}">
                <a16:creationId xmlns:a16="http://schemas.microsoft.com/office/drawing/2014/main" id="{47BFED1C-B2EF-716E-D7B1-3F3E874E0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100" y="5936189"/>
            <a:ext cx="5257800" cy="867832"/>
          </a:xfrm>
          <a:prstGeom prst="rect">
            <a:avLst/>
          </a:prstGeom>
        </p:spPr>
      </p:pic>
    </p:spTree>
    <p:extLst>
      <p:ext uri="{BB962C8B-B14F-4D97-AF65-F5344CB8AC3E}">
        <p14:creationId xmlns:p14="http://schemas.microsoft.com/office/powerpoint/2010/main" val="1165571461"/>
      </p:ext>
    </p:extLst>
  </p:cSld>
  <p:clrMapOvr>
    <a:masterClrMapping/>
  </p:clrMapOvr>
  <mc:AlternateContent xmlns:mc="http://schemas.openxmlformats.org/markup-compatibility/2006">
    <mc:Choice xmlns:p14="http://schemas.microsoft.com/office/powerpoint/2010/main" Requires="p14">
      <p:transition spd="slow" p14:dur="2000" advTm="25379"/>
    </mc:Choice>
    <mc:Fallback>
      <p:transition spd="slow" advTm="25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 objId="4"/>
        <p14:stopEvt time="24984"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98444-66BC-0681-CF0E-3CF3F2EB308F}"/>
              </a:ext>
            </a:extLst>
          </p:cNvPr>
          <p:cNvSpPr>
            <a:spLocks noGrp="1"/>
          </p:cNvSpPr>
          <p:nvPr>
            <p:ph type="title"/>
          </p:nvPr>
        </p:nvSpPr>
        <p:spPr>
          <a:xfrm>
            <a:off x="634612" y="672435"/>
            <a:ext cx="7729728" cy="1188720"/>
          </a:xfrm>
        </p:spPr>
        <p:txBody>
          <a:bodyPr>
            <a:normAutofit/>
          </a:bodyPr>
          <a:lstStyle/>
          <a:p>
            <a:r>
              <a:rPr lang="en-US" sz="4000" b="1" dirty="0">
                <a:cs typeface="Calibri Light"/>
              </a:rPr>
              <a:t>Vision and Values Statements</a:t>
            </a:r>
            <a:endParaRPr lang="en-US" sz="4000" b="1" dirty="0"/>
          </a:p>
        </p:txBody>
      </p:sp>
      <p:sp>
        <p:nvSpPr>
          <p:cNvPr id="3" name="Content Placeholder 2">
            <a:extLst>
              <a:ext uri="{FF2B5EF4-FFF2-40B4-BE49-F238E27FC236}">
                <a16:creationId xmlns:a16="http://schemas.microsoft.com/office/drawing/2014/main" id="{C4C7DF51-A553-5621-0C1F-D81500ADBA48}"/>
              </a:ext>
            </a:extLst>
          </p:cNvPr>
          <p:cNvSpPr>
            <a:spLocks noGrp="1"/>
          </p:cNvSpPr>
          <p:nvPr>
            <p:ph idx="1"/>
          </p:nvPr>
        </p:nvSpPr>
        <p:spPr>
          <a:xfrm>
            <a:off x="634612" y="2112828"/>
            <a:ext cx="10922775" cy="5602421"/>
          </a:xfrm>
        </p:spPr>
        <p:txBody>
          <a:bodyPr vert="horz" lIns="91440" tIns="45720" rIns="91440" bIns="45720" rtlCol="0" anchor="t">
            <a:normAutofit/>
          </a:bodyPr>
          <a:lstStyle/>
          <a:p>
            <a:r>
              <a:rPr lang="en-US" dirty="0">
                <a:cs typeface="Calibri"/>
              </a:rPr>
              <a:t>Vision</a:t>
            </a:r>
          </a:p>
          <a:p>
            <a:pPr lvl="1"/>
            <a:r>
              <a:rPr lang="en-US" dirty="0">
                <a:ea typeface="+mn-lt"/>
                <a:cs typeface="+mn-lt"/>
              </a:rPr>
              <a:t>The Vision of Health City Cayman Islands is to become the trusted and preferred healthcare organization of the Cayman Islands by:</a:t>
            </a:r>
          </a:p>
          <a:p>
            <a:pPr lvl="2"/>
            <a:r>
              <a:rPr lang="en-US" dirty="0">
                <a:ea typeface="+mn-lt"/>
                <a:cs typeface="+mn-lt"/>
              </a:rPr>
              <a:t>Providing personalized, compassionate, high-quality, and affordable care to those from near (our locals) and far (Medical tourists)</a:t>
            </a:r>
          </a:p>
          <a:p>
            <a:pPr lvl="2"/>
            <a:r>
              <a:rPr lang="en-US" dirty="0">
                <a:ea typeface="+mn-lt"/>
                <a:cs typeface="+mn-lt"/>
              </a:rPr>
              <a:t>Ensuring the availability of exceptional healthcare services is accessible to all.</a:t>
            </a:r>
            <a:endParaRPr lang="en-US" dirty="0">
              <a:cs typeface="Calibri"/>
            </a:endParaRPr>
          </a:p>
          <a:p>
            <a:pPr lvl="2"/>
            <a:r>
              <a:rPr lang="en-US" dirty="0">
                <a:ea typeface="+mn-lt"/>
                <a:cs typeface="+mn-lt"/>
              </a:rPr>
              <a:t>Educating and training healthcare professionals through the development of nursing and medical programs, in combination with the most innovative technology and techniques, to ensure continued excellence and growth of services provided at HCCI</a:t>
            </a:r>
          </a:p>
          <a:p>
            <a:r>
              <a:rPr lang="en-US" dirty="0">
                <a:cs typeface="Calibri"/>
              </a:rPr>
              <a:t>Values </a:t>
            </a:r>
          </a:p>
          <a:p>
            <a:pPr lvl="1"/>
            <a:r>
              <a:rPr lang="en-US" dirty="0">
                <a:ea typeface="+mn-lt"/>
                <a:cs typeface="+mn-lt"/>
              </a:rPr>
              <a:t>Health City Cayman Islands values an experience like no other by providing the finest treatment possible through integrated clinical practice, education, and research by:</a:t>
            </a:r>
            <a:endParaRPr lang="en-US" dirty="0">
              <a:cs typeface="Calibri"/>
            </a:endParaRPr>
          </a:p>
          <a:p>
            <a:pPr lvl="3"/>
            <a:r>
              <a:rPr lang="en-US" dirty="0">
                <a:ea typeface="+mn-lt"/>
                <a:cs typeface="+mn-lt"/>
              </a:rPr>
              <a:t>Putting the patient and their care first, offering exemplary client satisfaction.</a:t>
            </a:r>
            <a:endParaRPr lang="en-US" dirty="0">
              <a:cs typeface="Calibri"/>
            </a:endParaRPr>
          </a:p>
          <a:p>
            <a:pPr lvl="3"/>
            <a:r>
              <a:rPr lang="en-US" dirty="0">
                <a:ea typeface="+mn-lt"/>
                <a:cs typeface="+mn-lt"/>
              </a:rPr>
              <a:t>Serving others with compassion and empathy while maintaining absolute integrity at all times.</a:t>
            </a:r>
            <a:endParaRPr lang="en-US" dirty="0">
              <a:cs typeface="Calibri"/>
            </a:endParaRPr>
          </a:p>
          <a:p>
            <a:pPr lvl="3"/>
            <a:r>
              <a:rPr lang="en-US" dirty="0">
                <a:ea typeface="+mn-lt"/>
                <a:cs typeface="+mn-lt"/>
              </a:rPr>
              <a:t>Collaboration for success in a team adds value to the society in which we live.</a:t>
            </a:r>
            <a:endParaRPr lang="en-US" dirty="0">
              <a:cs typeface="Calibri"/>
            </a:endParaRPr>
          </a:p>
          <a:p>
            <a:pPr lvl="3"/>
            <a:endParaRPr lang="en-US" dirty="0">
              <a:cs typeface="Calibri"/>
            </a:endParaRPr>
          </a:p>
          <a:p>
            <a:pPr lvl="3"/>
            <a:endParaRPr lang="en-US" dirty="0">
              <a:cs typeface="Calibri"/>
            </a:endParaRPr>
          </a:p>
          <a:p>
            <a:pPr lvl="3"/>
            <a:endParaRPr lang="en-US" dirty="0">
              <a:cs typeface="Calibri"/>
            </a:endParaRPr>
          </a:p>
          <a:p>
            <a:pPr lvl="1"/>
            <a:endParaRPr lang="en-US" dirty="0">
              <a:cs typeface="Calibri"/>
            </a:endParaRPr>
          </a:p>
          <a:p>
            <a:pPr lvl="1"/>
            <a:endParaRPr lang="en-US" dirty="0">
              <a:cs typeface="Calibri"/>
            </a:endParaRPr>
          </a:p>
        </p:txBody>
      </p:sp>
      <p:pic>
        <p:nvPicPr>
          <p:cNvPr id="4" name="Slide4">
            <a:hlinkClick r:id="" action="ppaction://media"/>
            <a:extLst>
              <a:ext uri="{FF2B5EF4-FFF2-40B4-BE49-F238E27FC236}">
                <a16:creationId xmlns:a16="http://schemas.microsoft.com/office/drawing/2014/main" id="{613456A6-C5BF-961B-4227-378166D040E5}"/>
              </a:ext>
            </a:extLst>
          </p:cNvPr>
          <p:cNvPicPr>
            <a:picLocks noChangeAspect="1"/>
          </p:cNvPicPr>
          <p:nvPr>
            <a:audioFile r:link="rId1"/>
            <p:extLst>
              <p:ext uri="{DAA4B4D4-6D71-4841-9C94-3DE7FCFB9230}">
                <p14:media xmlns:p14="http://schemas.microsoft.com/office/powerpoint/2010/main" r:embed="rId2">
                  <p14:trim st="621.7897" end="12752.2524"/>
                </p14:media>
              </p:ext>
            </p:extLst>
          </p:nvPr>
        </p:nvPicPr>
        <p:blipFill>
          <a:blip r:embed="rId4">
            <a:alphaModFix amt="0"/>
          </a:blip>
          <a:stretch>
            <a:fillRect/>
          </a:stretch>
        </p:blipFill>
        <p:spPr>
          <a:xfrm>
            <a:off x="158969" y="5981857"/>
            <a:ext cx="730250" cy="730250"/>
          </a:xfrm>
          <a:prstGeom prst="rect">
            <a:avLst/>
          </a:prstGeom>
        </p:spPr>
      </p:pic>
    </p:spTree>
    <p:extLst>
      <p:ext uri="{BB962C8B-B14F-4D97-AF65-F5344CB8AC3E}">
        <p14:creationId xmlns:p14="http://schemas.microsoft.com/office/powerpoint/2010/main" val="11467832"/>
      </p:ext>
    </p:extLst>
  </p:cSld>
  <p:clrMapOvr>
    <a:masterClrMapping/>
  </p:clrMapOvr>
  <mc:AlternateContent xmlns:mc="http://schemas.openxmlformats.org/markup-compatibility/2006">
    <mc:Choice xmlns:p14="http://schemas.microsoft.com/office/powerpoint/2010/main" Requires="p14">
      <p:transition spd="slow" p14:dur="2000" advTm="58891"/>
    </mc:Choice>
    <mc:Fallback>
      <p:transition spd="slow" advTm="5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0" objId="4"/>
        <p14:stopEvt time="58822"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Organizational History</a:t>
            </a:r>
          </a:p>
        </p:txBody>
      </p:sp>
      <p:sp>
        <p:nvSpPr>
          <p:cNvPr id="6" name="Content Placeholder 5"/>
          <p:cNvSpPr>
            <a:spLocks noGrp="1"/>
          </p:cNvSpPr>
          <p:nvPr>
            <p:ph idx="1"/>
          </p:nvPr>
        </p:nvSpPr>
        <p:spPr>
          <a:xfrm>
            <a:off x="680321" y="2034208"/>
            <a:ext cx="9905999" cy="4728102"/>
          </a:xfrm>
        </p:spPr>
        <p:txBody>
          <a:bodyPr>
            <a:normAutofit/>
          </a:bodyPr>
          <a:lstStyle/>
          <a:p>
            <a:r>
              <a:rPr lang="en-US" dirty="0"/>
              <a:t>Health City Cayman Islands was born from the vision of Dr. Devi Shetty and his company, Narayana Health.</a:t>
            </a:r>
          </a:p>
          <a:p>
            <a:r>
              <a:rPr lang="en-US" dirty="0"/>
              <a:t>NH: one of the world’s most cost-efficient healthcare service providers, but does not sacrifice quality. </a:t>
            </a:r>
          </a:p>
          <a:p>
            <a:r>
              <a:rPr lang="en-US" dirty="0"/>
              <a:t>2014: NH expanded to Grand Cayman, part of the United Kingdom’s Cayman Islands territory: Health City Cayman Islands</a:t>
            </a:r>
          </a:p>
          <a:p>
            <a:r>
              <a:rPr lang="en-US" dirty="0"/>
              <a:t>Arose from partnership between Narayana Health and Ascension Health (US nonprofit and faith based health system)</a:t>
            </a:r>
          </a:p>
          <a:p>
            <a:r>
              <a:rPr lang="en-US" dirty="0"/>
              <a:t>April 2015, HCCI earned accreditation by the Joint Commission International</a:t>
            </a:r>
          </a:p>
          <a:p>
            <a:pPr lvl="1"/>
            <a:endParaRPr lang="en-US" dirty="0"/>
          </a:p>
          <a:p>
            <a:endParaRPr lang="en-US" dirty="0"/>
          </a:p>
        </p:txBody>
      </p:sp>
      <p:pic>
        <p:nvPicPr>
          <p:cNvPr id="4" name="Picture 3"/>
          <p:cNvPicPr>
            <a:picLocks noChangeAspect="1"/>
          </p:cNvPicPr>
          <p:nvPr/>
        </p:nvPicPr>
        <p:blipFill>
          <a:blip r:embed="rId5"/>
          <a:stretch>
            <a:fillRect/>
          </a:stretch>
        </p:blipFill>
        <p:spPr>
          <a:xfrm>
            <a:off x="10294182" y="4076407"/>
            <a:ext cx="1605680" cy="1517600"/>
          </a:xfrm>
          <a:prstGeom prst="rect">
            <a:avLst/>
          </a:prstGeom>
          <a:ln>
            <a:noFill/>
          </a:ln>
          <a:effectLst>
            <a:softEdge rad="112500"/>
          </a:effectLst>
        </p:spPr>
      </p:pic>
      <p:pic>
        <p:nvPicPr>
          <p:cNvPr id="7" name="Picture 6" descr="C:\Users\MurphyL\AppData\Local\Microsoft\Windows\INetCache\Content.MSO\3D87DC29.tmp"/>
          <p:cNvPicPr/>
          <p:nvPr/>
        </p:nvPicPr>
        <p:blipFill rotWithShape="1">
          <a:blip r:embed="rId6">
            <a:extLst>
              <a:ext uri="{28A0092B-C50C-407E-A947-70E740481C1C}">
                <a14:useLocalDpi xmlns:a14="http://schemas.microsoft.com/office/drawing/2010/main" val="0"/>
              </a:ext>
            </a:extLst>
          </a:blip>
          <a:srcRect l="6909" t="23497" r="4363" b="24044"/>
          <a:stretch/>
        </p:blipFill>
        <p:spPr bwMode="auto">
          <a:xfrm>
            <a:off x="9585471" y="5694028"/>
            <a:ext cx="2324100" cy="914400"/>
          </a:xfrm>
          <a:prstGeom prst="rect">
            <a:avLst/>
          </a:prstGeom>
          <a:ln>
            <a:noFill/>
          </a:ln>
          <a:effectLst>
            <a:softEdge rad="112500"/>
          </a:effectLst>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st="1857.828" end="679.847"/>
                </p14:media>
              </p:ext>
            </p:extLst>
          </p:nvPr>
        </p:nvPicPr>
        <p:blipFill>
          <a:blip r:embed="rId7">
            <a:alphaModFix amt="0"/>
          </a:blip>
          <a:stretch>
            <a:fillRect/>
          </a:stretch>
        </p:blipFill>
        <p:spPr>
          <a:xfrm>
            <a:off x="282429" y="6151228"/>
            <a:ext cx="609600" cy="609600"/>
          </a:xfrm>
          <a:prstGeom prst="rect">
            <a:avLst/>
          </a:prstGeom>
        </p:spPr>
      </p:pic>
    </p:spTree>
    <p:extLst>
      <p:ext uri="{BB962C8B-B14F-4D97-AF65-F5344CB8AC3E}">
        <p14:creationId xmlns:p14="http://schemas.microsoft.com/office/powerpoint/2010/main" val="4028927342"/>
      </p:ext>
    </p:extLst>
  </p:cSld>
  <p:clrMapOvr>
    <a:masterClrMapping/>
  </p:clrMapOvr>
  <mc:AlternateContent xmlns:mc="http://schemas.openxmlformats.org/markup-compatibility/2006">
    <mc:Choice xmlns:p14="http://schemas.microsoft.com/office/powerpoint/2010/main" Requires="p14">
      <p:transition spd="slow" p14:dur="2000" advTm="64852"/>
    </mc:Choice>
    <mc:Fallback>
      <p:transition spd="slow" advTm="6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 objId="3"/>
        <p14:stopEvt time="64852"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Organizational History (Cont.)</a:t>
            </a:r>
          </a:p>
        </p:txBody>
      </p:sp>
      <p:sp>
        <p:nvSpPr>
          <p:cNvPr id="3" name="Content Placeholder 2"/>
          <p:cNvSpPr>
            <a:spLocks noGrp="1"/>
          </p:cNvSpPr>
          <p:nvPr>
            <p:ph idx="1"/>
          </p:nvPr>
        </p:nvSpPr>
        <p:spPr>
          <a:xfrm>
            <a:off x="1141412" y="2040340"/>
            <a:ext cx="9905999" cy="4817660"/>
          </a:xfrm>
        </p:spPr>
        <p:txBody>
          <a:bodyPr>
            <a:normAutofit/>
          </a:bodyPr>
          <a:lstStyle/>
          <a:p>
            <a:r>
              <a:rPr lang="en-US" dirty="0"/>
              <a:t>101-bed tertiary care hospital within 100,000 square feet.</a:t>
            </a:r>
          </a:p>
          <a:p>
            <a:r>
              <a:rPr lang="en-US" dirty="0"/>
              <a:t>Construction incorporated future cost savings things such as insulated concrete, on-site oxygen manufacturing, use of solar power, and maximizing natural light.</a:t>
            </a:r>
          </a:p>
          <a:p>
            <a:r>
              <a:rPr lang="en-US" dirty="0"/>
              <a:t>Cost per bed: $420,000 versus $1 million in US. Time to build: 12 months</a:t>
            </a:r>
          </a:p>
          <a:p>
            <a:r>
              <a:rPr lang="en-US" dirty="0"/>
              <a:t>Local factors affecting the implementation and success of HCCI</a:t>
            </a:r>
          </a:p>
          <a:p>
            <a:pPr lvl="1"/>
            <a:r>
              <a:rPr lang="en-US" dirty="0"/>
              <a:t>Enthusiasm of local business leaders</a:t>
            </a:r>
          </a:p>
          <a:p>
            <a:pPr lvl="1"/>
            <a:r>
              <a:rPr lang="en-US" dirty="0"/>
              <a:t>Well-developed tourism industry</a:t>
            </a:r>
          </a:p>
          <a:p>
            <a:pPr lvl="1"/>
            <a:r>
              <a:rPr lang="en-US" dirty="0"/>
              <a:t>Geographic proximity to multiple new markets</a:t>
            </a:r>
          </a:p>
          <a:p>
            <a:pPr lvl="1"/>
            <a:r>
              <a:rPr lang="en-US" dirty="0"/>
              <a:t>Higher operational costs than India</a:t>
            </a:r>
          </a:p>
          <a:p>
            <a:pPr lvl="1"/>
            <a:r>
              <a:rPr lang="en-US" dirty="0"/>
              <a:t>Supply chain logistics</a:t>
            </a:r>
          </a:p>
          <a:p>
            <a:pPr lvl="1"/>
            <a:endParaRPr lang="en-US" dirty="0"/>
          </a:p>
          <a:p>
            <a:endParaRPr lang="en-US" dirty="0"/>
          </a:p>
          <a:p>
            <a:endParaRPr lang="en-US" dirty="0"/>
          </a:p>
          <a:p>
            <a:endParaRPr lang="en-US" dirty="0"/>
          </a:p>
        </p:txBody>
      </p:sp>
      <p:pic>
        <p:nvPicPr>
          <p:cNvPr id="5" name="Picture 4" descr="Health City Cayman Islands"/>
          <p:cNvPicPr/>
          <p:nvPr/>
        </p:nvPicPr>
        <p:blipFill>
          <a:blip r:embed="rId5">
            <a:extLst>
              <a:ext uri="{28A0092B-C50C-407E-A947-70E740481C1C}">
                <a14:useLocalDpi xmlns:a14="http://schemas.microsoft.com/office/drawing/2010/main" val="0"/>
              </a:ext>
            </a:extLst>
          </a:blip>
          <a:srcRect/>
          <a:stretch>
            <a:fillRect/>
          </a:stretch>
        </p:blipFill>
        <p:spPr bwMode="auto">
          <a:xfrm>
            <a:off x="8813421" y="4982557"/>
            <a:ext cx="2961522" cy="1598450"/>
          </a:xfrm>
          <a:prstGeom prst="rect">
            <a:avLst/>
          </a:prstGeom>
          <a:noFill/>
          <a:ln>
            <a:noFill/>
          </a:ln>
        </p:spPr>
      </p:pic>
      <p:pic>
        <p:nvPicPr>
          <p:cNvPr id="7" name="Recorded Sound">
            <a:hlinkClick r:id="" action="ppaction://media"/>
          </p:cNvPr>
          <p:cNvPicPr>
            <a:picLocks noChangeAspect="1"/>
          </p:cNvPicPr>
          <p:nvPr>
            <a:audioFile r:link="rId1"/>
            <p:extLst>
              <p:ext uri="{DAA4B4D4-6D71-4841-9C94-3DE7FCFB9230}">
                <p14:media xmlns:p14="http://schemas.microsoft.com/office/powerpoint/2010/main" r:embed="rId2">
                  <p14:trim st="2328.1783" end="36701.2635"/>
                </p14:media>
              </p:ext>
            </p:extLst>
          </p:nvPr>
        </p:nvPicPr>
        <p:blipFill>
          <a:blip r:embed="rId6">
            <a:alphaModFix amt="0"/>
          </a:blip>
          <a:stretch>
            <a:fillRect/>
          </a:stretch>
        </p:blipFill>
        <p:spPr>
          <a:xfrm>
            <a:off x="156218" y="6104772"/>
            <a:ext cx="609600" cy="609600"/>
          </a:xfrm>
          <a:prstGeom prst="rect">
            <a:avLst/>
          </a:prstGeom>
        </p:spPr>
      </p:pic>
    </p:spTree>
    <p:extLst>
      <p:ext uri="{BB962C8B-B14F-4D97-AF65-F5344CB8AC3E}">
        <p14:creationId xmlns:p14="http://schemas.microsoft.com/office/powerpoint/2010/main" val="4294204190"/>
      </p:ext>
    </p:extLst>
  </p:cSld>
  <p:clrMapOvr>
    <a:masterClrMapping/>
  </p:clrMapOvr>
  <mc:AlternateContent xmlns:mc="http://schemas.openxmlformats.org/markup-compatibility/2006">
    <mc:Choice xmlns:p14="http://schemas.microsoft.com/office/powerpoint/2010/main" Requires="p14">
      <p:transition spd="slow" p14:dur="2000" advTm="62516"/>
    </mc:Choice>
    <mc:Fallback>
      <p:transition spd="slow" advTm="62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62516" objId="7"/>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Core Strategies: Provide Desirable / Low Cost Procedures</a:t>
            </a:r>
          </a:p>
        </p:txBody>
      </p:sp>
      <p:sp>
        <p:nvSpPr>
          <p:cNvPr id="6" name="Text Placeholder 5"/>
          <p:cNvSpPr>
            <a:spLocks noGrp="1"/>
          </p:cNvSpPr>
          <p:nvPr>
            <p:ph type="body" idx="1"/>
          </p:nvPr>
        </p:nvSpPr>
        <p:spPr>
          <a:xfrm>
            <a:off x="1063621" y="2090692"/>
            <a:ext cx="4956181" cy="518615"/>
          </a:xfrm>
        </p:spPr>
        <p:txBody>
          <a:bodyPr>
            <a:normAutofit/>
          </a:bodyPr>
          <a:lstStyle/>
          <a:p>
            <a:r>
              <a:rPr lang="en-US" sz="2800" dirty="0"/>
              <a:t>Current Surgical Services</a:t>
            </a:r>
          </a:p>
        </p:txBody>
      </p:sp>
      <p:sp>
        <p:nvSpPr>
          <p:cNvPr id="7" name="Content Placeholder 6"/>
          <p:cNvSpPr>
            <a:spLocks noGrp="1"/>
          </p:cNvSpPr>
          <p:nvPr>
            <p:ph sz="half" idx="2"/>
          </p:nvPr>
        </p:nvSpPr>
        <p:spPr>
          <a:xfrm>
            <a:off x="1063621" y="2865834"/>
            <a:ext cx="4878391" cy="4253423"/>
          </a:xfrm>
        </p:spPr>
        <p:txBody>
          <a:bodyPr>
            <a:normAutofit/>
          </a:bodyPr>
          <a:lstStyle/>
          <a:p>
            <a:r>
              <a:rPr lang="en-US" sz="2400" dirty="0"/>
              <a:t>Bariatric Surgery</a:t>
            </a:r>
          </a:p>
          <a:p>
            <a:r>
              <a:rPr lang="en-US" sz="2400" dirty="0"/>
              <a:t>Cardiac Surgery</a:t>
            </a:r>
          </a:p>
          <a:p>
            <a:r>
              <a:rPr lang="en-US" sz="2400" dirty="0"/>
              <a:t>Thoracic Surgery</a:t>
            </a:r>
          </a:p>
          <a:p>
            <a:r>
              <a:rPr lang="en-US" sz="2400" dirty="0"/>
              <a:t>Orthopedic Surgery</a:t>
            </a:r>
          </a:p>
          <a:p>
            <a:r>
              <a:rPr lang="en-US" sz="2400" dirty="0"/>
              <a:t>Neurosurgery/Spinal Surgery</a:t>
            </a:r>
          </a:p>
          <a:p>
            <a:r>
              <a:rPr lang="en-US" sz="2400" dirty="0"/>
              <a:t>Colorectal Surgery</a:t>
            </a:r>
          </a:p>
          <a:p>
            <a:r>
              <a:rPr lang="en-US" sz="2400" dirty="0"/>
              <a:t>Gynecologic Surgery</a:t>
            </a:r>
          </a:p>
          <a:p>
            <a:r>
              <a:rPr lang="en-US" sz="2400" dirty="0"/>
              <a:t>Gastroenterology</a:t>
            </a:r>
          </a:p>
        </p:txBody>
      </p:sp>
      <p:sp>
        <p:nvSpPr>
          <p:cNvPr id="8" name="Text Placeholder 7"/>
          <p:cNvSpPr>
            <a:spLocks noGrp="1"/>
          </p:cNvSpPr>
          <p:nvPr>
            <p:ph type="body" sz="quarter" idx="3"/>
          </p:nvPr>
        </p:nvSpPr>
        <p:spPr>
          <a:xfrm>
            <a:off x="6248409" y="1966601"/>
            <a:ext cx="4646602" cy="642706"/>
          </a:xfrm>
        </p:spPr>
        <p:txBody>
          <a:bodyPr>
            <a:normAutofit/>
          </a:bodyPr>
          <a:lstStyle/>
          <a:p>
            <a:r>
              <a:rPr lang="en-US" sz="2800" dirty="0"/>
              <a:t>Opportunities for growth</a:t>
            </a:r>
          </a:p>
        </p:txBody>
      </p:sp>
      <p:sp>
        <p:nvSpPr>
          <p:cNvPr id="9" name="Content Placeholder 8"/>
          <p:cNvSpPr>
            <a:spLocks noGrp="1"/>
          </p:cNvSpPr>
          <p:nvPr>
            <p:ph sz="quarter" idx="4"/>
          </p:nvPr>
        </p:nvSpPr>
        <p:spPr>
          <a:xfrm>
            <a:off x="6096000" y="2865834"/>
            <a:ext cx="4875210" cy="3102589"/>
          </a:xfrm>
        </p:spPr>
        <p:txBody>
          <a:bodyPr>
            <a:normAutofit/>
          </a:bodyPr>
          <a:lstStyle/>
          <a:p>
            <a:r>
              <a:rPr lang="en-US" sz="2400" dirty="0"/>
              <a:t>Over 60% of medical tourism attributable to plastic surgery</a:t>
            </a:r>
          </a:p>
          <a:p>
            <a:r>
              <a:rPr lang="en-US" sz="2400" dirty="0"/>
              <a:t>Redistribute the profits to cover other care</a:t>
            </a:r>
          </a:p>
          <a:p>
            <a:endParaRPr lang="en-US" dirty="0"/>
          </a:p>
        </p:txBody>
      </p:sp>
      <p:pic>
        <p:nvPicPr>
          <p:cNvPr id="1026" name="Picture 2" descr="Plastic Surgery - Hudson Regional Hospital | Serving Northern New Jers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0244" y="4315687"/>
            <a:ext cx="204787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st="791.168"/>
                </p14:media>
              </p:ext>
            </p:extLst>
          </p:nvPr>
        </p:nvPicPr>
        <p:blipFill>
          <a:blip r:embed="rId6">
            <a:alphaModFix amt="0"/>
          </a:blip>
          <a:stretch>
            <a:fillRect/>
          </a:stretch>
        </p:blipFill>
        <p:spPr>
          <a:xfrm>
            <a:off x="273051" y="6248400"/>
            <a:ext cx="609600" cy="609600"/>
          </a:xfrm>
          <a:prstGeom prst="rect">
            <a:avLst/>
          </a:prstGeom>
        </p:spPr>
      </p:pic>
    </p:spTree>
    <p:extLst>
      <p:ext uri="{BB962C8B-B14F-4D97-AF65-F5344CB8AC3E}">
        <p14:creationId xmlns:p14="http://schemas.microsoft.com/office/powerpoint/2010/main" val="683656613"/>
      </p:ext>
    </p:extLst>
  </p:cSld>
  <p:clrMapOvr>
    <a:masterClrMapping/>
  </p:clrMapOvr>
  <mc:AlternateContent xmlns:mc="http://schemas.openxmlformats.org/markup-compatibility/2006">
    <mc:Choice xmlns:p14="http://schemas.microsoft.com/office/powerpoint/2010/main" Requires="p14">
      <p:transition spd="slow" p14:dur="2000" advTm="44204"/>
    </mc:Choice>
    <mc:Fallback>
      <p:transition spd="slow" advTm="44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9" objId="3"/>
        <p14:stopEvt time="44204"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951153"/>
            <a:ext cx="9613861" cy="1080938"/>
          </a:xfrm>
        </p:spPr>
        <p:txBody>
          <a:bodyPr>
            <a:normAutofit fontScale="90000"/>
          </a:bodyPr>
          <a:lstStyle/>
          <a:p>
            <a:r>
              <a:rPr lang="en-US" sz="4400" b="1" dirty="0"/>
              <a:t>Core Strategies: Utilize Lower Cost Suppliers and Manufacturers</a:t>
            </a:r>
            <a:br>
              <a:rPr lang="en-US" dirty="0"/>
            </a:br>
            <a:endParaRPr lang="en-US" dirty="0"/>
          </a:p>
        </p:txBody>
      </p:sp>
      <p:sp>
        <p:nvSpPr>
          <p:cNvPr id="3" name="Content Placeholder 2"/>
          <p:cNvSpPr>
            <a:spLocks noGrp="1"/>
          </p:cNvSpPr>
          <p:nvPr>
            <p:ph idx="1"/>
          </p:nvPr>
        </p:nvSpPr>
        <p:spPr>
          <a:xfrm>
            <a:off x="680321" y="2160182"/>
            <a:ext cx="9905999" cy="4194413"/>
          </a:xfrm>
        </p:spPr>
        <p:txBody>
          <a:bodyPr>
            <a:normAutofit/>
          </a:bodyPr>
          <a:lstStyle/>
          <a:p>
            <a:r>
              <a:rPr lang="en-US" dirty="0"/>
              <a:t>Sources pharmaceutical drugs and other medical supplies from India</a:t>
            </a:r>
          </a:p>
          <a:p>
            <a:r>
              <a:rPr lang="en-US" dirty="0"/>
              <a:t>Greatly reduced prices versus US costs</a:t>
            </a:r>
          </a:p>
          <a:p>
            <a:r>
              <a:rPr lang="en-US" dirty="0"/>
              <a:t>Allows for sustained organizational stability</a:t>
            </a:r>
          </a:p>
          <a:p>
            <a:r>
              <a:rPr lang="en-US" dirty="0"/>
              <a:t>Risk of decrease in availability if sourced internationally </a:t>
            </a:r>
          </a:p>
          <a:p>
            <a:endParaRPr lang="en-US" dirty="0"/>
          </a:p>
        </p:txBody>
      </p:sp>
      <p:pic>
        <p:nvPicPr>
          <p:cNvPr id="4" name="Picture 3" descr="C:\Users\MurphyL\AppData\Local\Microsoft\Windows\INetCache\Content.MSO\9AC9EA5C.tmp"/>
          <p:cNvPicPr/>
          <p:nvPr/>
        </p:nvPicPr>
        <p:blipFill>
          <a:blip r:embed="rId5">
            <a:extLst>
              <a:ext uri="{28A0092B-C50C-407E-A947-70E740481C1C}">
                <a14:useLocalDpi xmlns:a14="http://schemas.microsoft.com/office/drawing/2010/main" val="0"/>
              </a:ext>
            </a:extLst>
          </a:blip>
          <a:srcRect/>
          <a:stretch>
            <a:fillRect/>
          </a:stretch>
        </p:blipFill>
        <p:spPr bwMode="auto">
          <a:xfrm>
            <a:off x="7178305" y="4129298"/>
            <a:ext cx="3320675" cy="2225297"/>
          </a:xfrm>
          <a:prstGeom prst="rect">
            <a:avLst/>
          </a:prstGeom>
          <a:noFill/>
          <a:ln>
            <a:noFill/>
          </a:ln>
        </p:spPr>
      </p:pic>
      <p:pic>
        <p:nvPicPr>
          <p:cNvPr id="5" name="Picture 4" descr="Minimizing disruption to the pharmaceutical supply chain"/>
          <p:cNvPicPr/>
          <p:nvPr/>
        </p:nvPicPr>
        <p:blipFill>
          <a:blip r:embed="rId6">
            <a:extLst>
              <a:ext uri="{28A0092B-C50C-407E-A947-70E740481C1C}">
                <a14:useLocalDpi xmlns:a14="http://schemas.microsoft.com/office/drawing/2010/main" val="0"/>
              </a:ext>
            </a:extLst>
          </a:blip>
          <a:srcRect/>
          <a:stretch>
            <a:fillRect/>
          </a:stretch>
        </p:blipFill>
        <p:spPr bwMode="auto">
          <a:xfrm>
            <a:off x="1736703" y="4129298"/>
            <a:ext cx="3291243" cy="2225297"/>
          </a:xfrm>
          <a:prstGeom prst="rect">
            <a:avLst/>
          </a:prstGeom>
          <a:noFill/>
          <a:ln>
            <a:noFill/>
          </a:ln>
        </p:spPr>
      </p:pic>
      <p:pic>
        <p:nvPicPr>
          <p:cNvPr id="6" name="Recorded Sound">
            <a:hlinkClick r:id="" action="ppaction://media"/>
          </p:cNvPr>
          <p:cNvPicPr>
            <a:picLocks noChangeAspect="1"/>
          </p:cNvPicPr>
          <p:nvPr>
            <a:audioFile r:link="rId1"/>
            <p:extLst>
              <p:ext uri="{DAA4B4D4-6D71-4841-9C94-3DE7FCFB9230}">
                <p14:media xmlns:p14="http://schemas.microsoft.com/office/powerpoint/2010/main" r:embed="rId2">
                  <p14:trim st="1503.7379"/>
                </p14:media>
              </p:ext>
            </p:extLst>
          </p:nvPr>
        </p:nvPicPr>
        <p:blipFill>
          <a:blip r:embed="rId7">
            <a:alphaModFix amt="0"/>
          </a:blip>
          <a:stretch>
            <a:fillRect/>
          </a:stretch>
        </p:blipFill>
        <p:spPr>
          <a:xfrm>
            <a:off x="170576" y="6179191"/>
            <a:ext cx="609600" cy="609600"/>
          </a:xfrm>
          <a:prstGeom prst="rect">
            <a:avLst/>
          </a:prstGeom>
        </p:spPr>
      </p:pic>
    </p:spTree>
    <p:extLst>
      <p:ext uri="{BB962C8B-B14F-4D97-AF65-F5344CB8AC3E}">
        <p14:creationId xmlns:p14="http://schemas.microsoft.com/office/powerpoint/2010/main" val="3155005201"/>
      </p:ext>
    </p:extLst>
  </p:cSld>
  <p:clrMapOvr>
    <a:masterClrMapping/>
  </p:clrMapOvr>
  <mc:AlternateContent xmlns:mc="http://schemas.openxmlformats.org/markup-compatibility/2006">
    <mc:Choice xmlns:p14="http://schemas.microsoft.com/office/powerpoint/2010/main" Requires="p14">
      <p:transition spd="slow" p14:dur="2000" advTm="25658"/>
    </mc:Choice>
    <mc:Fallback>
      <p:transition spd="slow" advTm="25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25658"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19" y="942145"/>
            <a:ext cx="9613861" cy="1080938"/>
          </a:xfrm>
        </p:spPr>
        <p:txBody>
          <a:bodyPr>
            <a:normAutofit fontScale="90000"/>
          </a:bodyPr>
          <a:lstStyle/>
          <a:p>
            <a:r>
              <a:rPr lang="en-US" sz="4400" b="1" dirty="0"/>
              <a:t>Core Strategies: Globalizing Payment Systems</a:t>
            </a:r>
            <a:br>
              <a:rPr lang="en-US" dirty="0"/>
            </a:br>
            <a:endParaRPr lang="en-US" dirty="0"/>
          </a:p>
        </p:txBody>
      </p:sp>
      <p:sp>
        <p:nvSpPr>
          <p:cNvPr id="3" name="Content Placeholder 2"/>
          <p:cNvSpPr>
            <a:spLocks noGrp="1"/>
          </p:cNvSpPr>
          <p:nvPr>
            <p:ph idx="1"/>
          </p:nvPr>
        </p:nvSpPr>
        <p:spPr>
          <a:xfrm>
            <a:off x="534251" y="2212609"/>
            <a:ext cx="9905999" cy="4194413"/>
          </a:xfrm>
        </p:spPr>
        <p:txBody>
          <a:bodyPr>
            <a:normAutofit/>
          </a:bodyPr>
          <a:lstStyle/>
          <a:p>
            <a:pPr marL="0" indent="0">
              <a:buNone/>
            </a:pPr>
            <a:endParaRPr lang="en-US" dirty="0"/>
          </a:p>
          <a:p>
            <a:r>
              <a:rPr lang="en-US" dirty="0"/>
              <a:t>Offers greater flexibility</a:t>
            </a:r>
          </a:p>
          <a:p>
            <a:endParaRPr lang="en-US" dirty="0"/>
          </a:p>
          <a:p>
            <a:r>
              <a:rPr lang="en-US" dirty="0"/>
              <a:t>Improves the Patient Experience</a:t>
            </a:r>
          </a:p>
          <a:p>
            <a:endParaRPr lang="en-US" dirty="0"/>
          </a:p>
          <a:p>
            <a:r>
              <a:rPr lang="en-US" dirty="0"/>
              <a:t>Grows the patient base</a:t>
            </a:r>
          </a:p>
          <a:p>
            <a:endParaRPr lang="en-US" dirty="0"/>
          </a:p>
          <a:p>
            <a:r>
              <a:rPr lang="en-US" dirty="0"/>
              <a:t>Risk: Online payment security issues</a:t>
            </a:r>
          </a:p>
          <a:p>
            <a:endParaRPr lang="en-US" dirty="0"/>
          </a:p>
        </p:txBody>
      </p:sp>
      <p:pic>
        <p:nvPicPr>
          <p:cNvPr id="5" name="Picture 4" descr="How to Choose the Best International Payment Method - Currency Exchange  International, Corp."/>
          <p:cNvPicPr/>
          <p:nvPr/>
        </p:nvPicPr>
        <p:blipFill>
          <a:blip r:embed="rId5">
            <a:extLst>
              <a:ext uri="{28A0092B-C50C-407E-A947-70E740481C1C}">
                <a14:useLocalDpi xmlns:a14="http://schemas.microsoft.com/office/drawing/2010/main" val="0"/>
              </a:ext>
            </a:extLst>
          </a:blip>
          <a:srcRect/>
          <a:stretch>
            <a:fillRect/>
          </a:stretch>
        </p:blipFill>
        <p:spPr bwMode="auto">
          <a:xfrm>
            <a:off x="7249592" y="2914495"/>
            <a:ext cx="4408157" cy="2790640"/>
          </a:xfrm>
          <a:prstGeom prst="rect">
            <a:avLst/>
          </a:prstGeom>
          <a:ln>
            <a:noFill/>
          </a:ln>
          <a:effectLst>
            <a:softEdge rad="112500"/>
          </a:effectLst>
        </p:spPr>
      </p:pic>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st="1061.8105"/>
                </p14:media>
              </p:ext>
            </p:extLst>
          </p:nvPr>
        </p:nvPicPr>
        <p:blipFill>
          <a:blip r:embed="rId6">
            <a:alphaModFix amt="0"/>
          </a:blip>
          <a:stretch>
            <a:fillRect/>
          </a:stretch>
        </p:blipFill>
        <p:spPr>
          <a:xfrm>
            <a:off x="91675" y="6248400"/>
            <a:ext cx="609600" cy="609600"/>
          </a:xfrm>
          <a:prstGeom prst="rect">
            <a:avLst/>
          </a:prstGeom>
        </p:spPr>
      </p:pic>
    </p:spTree>
    <p:extLst>
      <p:ext uri="{BB962C8B-B14F-4D97-AF65-F5344CB8AC3E}">
        <p14:creationId xmlns:p14="http://schemas.microsoft.com/office/powerpoint/2010/main" val="445246318"/>
      </p:ext>
    </p:extLst>
  </p:cSld>
  <p:clrMapOvr>
    <a:masterClrMapping/>
  </p:clrMapOvr>
  <mc:AlternateContent xmlns:mc="http://schemas.openxmlformats.org/markup-compatibility/2006">
    <mc:Choice xmlns:p14="http://schemas.microsoft.com/office/powerpoint/2010/main" Requires="p14">
      <p:transition spd="slow" p14:dur="2000" advTm="19346"/>
    </mc:Choice>
    <mc:Fallback>
      <p:transition spd="slow" advTm="1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 objId="4"/>
        <p14:stopEvt time="19346" objId="4"/>
      </p14:showEvtLst>
    </p:ext>
  </p:extLst>
</p:sld>
</file>

<file path=ppt/theme/theme1.xml><?xml version="1.0" encoding="utf-8"?>
<a:theme xmlns:a="http://schemas.openxmlformats.org/drawingml/2006/main" name="Berl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{49E85D8D-0F4B-1A4A-887C-80B8F88EF33C}tf10001122</Template>
  <TotalTime>497</TotalTime>
  <Words>1152</Words>
  <Application>Microsoft Macintosh PowerPoint</Application>
  <PresentationFormat>Widescreen</PresentationFormat>
  <Paragraphs>166</Paragraphs>
  <Slides>18</Slides>
  <Notes>8</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Optima</vt:lpstr>
      <vt:lpstr>Trebuchet MS</vt:lpstr>
      <vt:lpstr>Berlin</vt:lpstr>
      <vt:lpstr>STRATEGIC PLAN: HEALTh CITY  CAYMAN ISLANDS</vt:lpstr>
      <vt:lpstr>Introduction to The Strategic Plan </vt:lpstr>
      <vt:lpstr>Mission Statement </vt:lpstr>
      <vt:lpstr>Vision and Values Statements</vt:lpstr>
      <vt:lpstr>Organizational History</vt:lpstr>
      <vt:lpstr>Organizational History (Cont.)</vt:lpstr>
      <vt:lpstr>Core Strategies: Provide Desirable / Low Cost Procedures</vt:lpstr>
      <vt:lpstr>Core Strategies: Utilize Lower Cost Suppliers and Manufacturers </vt:lpstr>
      <vt:lpstr>Core Strategies: Globalizing Payment Systems </vt:lpstr>
      <vt:lpstr>Core Strategies: Focus On External Stakeholders </vt:lpstr>
      <vt:lpstr>Core strategies: Using Technology and innovation </vt:lpstr>
      <vt:lpstr>Goals and Objectives</vt:lpstr>
      <vt:lpstr> Goals and Objectives  </vt:lpstr>
      <vt:lpstr>Goals and Objectives (Cont.)</vt:lpstr>
      <vt:lpstr>Goals and Objectives (Cont.)</vt:lpstr>
      <vt:lpstr>Goals and Objectives (Cont.)</vt:lpstr>
      <vt:lpstr>Thank You For Your Attention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Ryan Ward</cp:lastModifiedBy>
  <cp:revision>83</cp:revision>
  <dcterms:created xsi:type="dcterms:W3CDTF">2022-11-02T16:28:01Z</dcterms:created>
  <dcterms:modified xsi:type="dcterms:W3CDTF">2022-11-03T02:41:56Z</dcterms:modified>
</cp:coreProperties>
</file>